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handoutMasterIdLst>
    <p:handoutMasterId r:id="rId31"/>
  </p:handoutMasterIdLst>
  <p:sldIdLst>
    <p:sldId id="256" r:id="rId2"/>
    <p:sldId id="302" r:id="rId3"/>
    <p:sldId id="317" r:id="rId4"/>
    <p:sldId id="410" r:id="rId5"/>
    <p:sldId id="313" r:id="rId6"/>
    <p:sldId id="408" r:id="rId7"/>
    <p:sldId id="257" r:id="rId8"/>
    <p:sldId id="362" r:id="rId9"/>
    <p:sldId id="318" r:id="rId10"/>
    <p:sldId id="319" r:id="rId11"/>
    <p:sldId id="303" r:id="rId12"/>
    <p:sldId id="387" r:id="rId13"/>
    <p:sldId id="400" r:id="rId14"/>
    <p:sldId id="305" r:id="rId15"/>
    <p:sldId id="307" r:id="rId16"/>
    <p:sldId id="363" r:id="rId17"/>
    <p:sldId id="412" r:id="rId18"/>
    <p:sldId id="399" r:id="rId19"/>
    <p:sldId id="409" r:id="rId20"/>
    <p:sldId id="389" r:id="rId21"/>
    <p:sldId id="391" r:id="rId22"/>
    <p:sldId id="396" r:id="rId23"/>
    <p:sldId id="397" r:id="rId24"/>
    <p:sldId id="413" r:id="rId25"/>
    <p:sldId id="414" r:id="rId26"/>
    <p:sldId id="415" r:id="rId27"/>
    <p:sldId id="416" r:id="rId28"/>
    <p:sldId id="417" r:id="rId29"/>
  </p:sldIdLst>
  <p:sldSz cx="9144000" cy="6858000" type="screen4x3"/>
  <p:notesSz cx="7099300" cy="102235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 Karschat" initials="Katri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839"/>
    <a:srgbClr val="006600"/>
    <a:srgbClr val="376B43"/>
    <a:srgbClr val="34643F"/>
    <a:srgbClr val="003300"/>
    <a:srgbClr val="008000"/>
    <a:srgbClr val="336600"/>
    <a:srgbClr val="3399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7681" autoAdjust="0"/>
  </p:normalViewPr>
  <p:slideViewPr>
    <p:cSldViewPr>
      <p:cViewPr>
        <p:scale>
          <a:sx n="70" d="100"/>
          <a:sy n="70" d="100"/>
        </p:scale>
        <p:origin x="-1974"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3" d="100"/>
          <a:sy n="63" d="100"/>
        </p:scale>
        <p:origin x="-3450" y="-132"/>
      </p:cViewPr>
      <p:guideLst>
        <p:guide orient="horz" pos="3221"/>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175"/>
          </a:xfrm>
          <a:prstGeom prst="rect">
            <a:avLst/>
          </a:prstGeom>
        </p:spPr>
        <p:txBody>
          <a:bodyPr vert="horz" lIns="94256" tIns="47128" rIns="94256" bIns="47128" rtlCol="0"/>
          <a:lstStyle>
            <a:lvl1pPr algn="l">
              <a:defRPr sz="1200"/>
            </a:lvl1pPr>
          </a:lstStyle>
          <a:p>
            <a:endParaRPr lang="de-AT"/>
          </a:p>
        </p:txBody>
      </p:sp>
      <p:sp>
        <p:nvSpPr>
          <p:cNvPr id="3" name="Datumsplatzhalter 2"/>
          <p:cNvSpPr>
            <a:spLocks noGrp="1"/>
          </p:cNvSpPr>
          <p:nvPr>
            <p:ph type="dt" sz="quarter" idx="1"/>
          </p:nvPr>
        </p:nvSpPr>
        <p:spPr>
          <a:xfrm>
            <a:off x="4021294" y="0"/>
            <a:ext cx="3076363" cy="511175"/>
          </a:xfrm>
          <a:prstGeom prst="rect">
            <a:avLst/>
          </a:prstGeom>
        </p:spPr>
        <p:txBody>
          <a:bodyPr vert="horz" lIns="94256" tIns="47128" rIns="94256" bIns="47128" rtlCol="0"/>
          <a:lstStyle>
            <a:lvl1pPr algn="r">
              <a:defRPr sz="1200"/>
            </a:lvl1pPr>
          </a:lstStyle>
          <a:p>
            <a:fld id="{A3129CCA-1D90-4FD5-A45E-E0098A97DB48}" type="datetimeFigureOut">
              <a:rPr lang="de-AT" smtClean="0"/>
              <a:pPr/>
              <a:t>31.01.2018</a:t>
            </a:fld>
            <a:endParaRPr lang="de-AT"/>
          </a:p>
        </p:txBody>
      </p:sp>
      <p:sp>
        <p:nvSpPr>
          <p:cNvPr id="4" name="Fußzeilenplatzhalter 3"/>
          <p:cNvSpPr>
            <a:spLocks noGrp="1"/>
          </p:cNvSpPr>
          <p:nvPr>
            <p:ph type="ftr" sz="quarter" idx="2"/>
          </p:nvPr>
        </p:nvSpPr>
        <p:spPr>
          <a:xfrm>
            <a:off x="0" y="9710551"/>
            <a:ext cx="3076363" cy="511175"/>
          </a:xfrm>
          <a:prstGeom prst="rect">
            <a:avLst/>
          </a:prstGeom>
        </p:spPr>
        <p:txBody>
          <a:bodyPr vert="horz" lIns="94256" tIns="47128" rIns="94256" bIns="47128" rtlCol="0" anchor="b"/>
          <a:lstStyle>
            <a:lvl1pPr algn="l">
              <a:defRPr sz="1200"/>
            </a:lvl1pPr>
          </a:lstStyle>
          <a:p>
            <a:endParaRPr lang="de-AT"/>
          </a:p>
        </p:txBody>
      </p:sp>
    </p:spTree>
    <p:extLst>
      <p:ext uri="{BB962C8B-B14F-4D97-AF65-F5344CB8AC3E}">
        <p14:creationId xmlns="" xmlns:p14="http://schemas.microsoft.com/office/powerpoint/2010/main" val="1149499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175"/>
          </a:xfrm>
          <a:prstGeom prst="rect">
            <a:avLst/>
          </a:prstGeom>
        </p:spPr>
        <p:txBody>
          <a:bodyPr vert="horz" lIns="94256" tIns="47128" rIns="94256" bIns="47128" rtlCol="0"/>
          <a:lstStyle>
            <a:lvl1pPr algn="l">
              <a:defRPr sz="1200"/>
            </a:lvl1pPr>
          </a:lstStyle>
          <a:p>
            <a:endParaRPr lang="de-AT"/>
          </a:p>
        </p:txBody>
      </p:sp>
      <p:sp>
        <p:nvSpPr>
          <p:cNvPr id="3" name="Datumsplatzhalter 2"/>
          <p:cNvSpPr>
            <a:spLocks noGrp="1"/>
          </p:cNvSpPr>
          <p:nvPr>
            <p:ph type="dt" idx="1"/>
          </p:nvPr>
        </p:nvSpPr>
        <p:spPr>
          <a:xfrm>
            <a:off x="4021294" y="0"/>
            <a:ext cx="3076363" cy="511175"/>
          </a:xfrm>
          <a:prstGeom prst="rect">
            <a:avLst/>
          </a:prstGeom>
        </p:spPr>
        <p:txBody>
          <a:bodyPr vert="horz" lIns="94256" tIns="47128" rIns="94256" bIns="47128" rtlCol="0"/>
          <a:lstStyle>
            <a:lvl1pPr algn="r">
              <a:defRPr sz="1200"/>
            </a:lvl1pPr>
          </a:lstStyle>
          <a:p>
            <a:fld id="{A17E9413-2779-4D6A-8ACE-F6E0AB1A02A3}" type="datetimeFigureOut">
              <a:rPr lang="de-AT" smtClean="0"/>
              <a:pPr/>
              <a:t>31.01.2018</a:t>
            </a:fld>
            <a:endParaRPr lang="de-AT"/>
          </a:p>
        </p:txBody>
      </p:sp>
      <p:sp>
        <p:nvSpPr>
          <p:cNvPr id="4" name="Folienbildplatzhalter 3"/>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4256" tIns="47128" rIns="94256" bIns="47128" rtlCol="0" anchor="ctr"/>
          <a:lstStyle/>
          <a:p>
            <a:endParaRPr lang="de-AT"/>
          </a:p>
        </p:txBody>
      </p:sp>
      <p:sp>
        <p:nvSpPr>
          <p:cNvPr id="5" name="Notizenplatzhalter 4"/>
          <p:cNvSpPr>
            <a:spLocks noGrp="1"/>
          </p:cNvSpPr>
          <p:nvPr>
            <p:ph type="body" sz="quarter" idx="3"/>
          </p:nvPr>
        </p:nvSpPr>
        <p:spPr>
          <a:xfrm>
            <a:off x="709930" y="4856163"/>
            <a:ext cx="5679440" cy="4600575"/>
          </a:xfrm>
          <a:prstGeom prst="rect">
            <a:avLst/>
          </a:prstGeom>
        </p:spPr>
        <p:txBody>
          <a:bodyPr vert="horz" lIns="94256" tIns="47128" rIns="94256" bIns="47128"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9710551"/>
            <a:ext cx="3076363" cy="511175"/>
          </a:xfrm>
          <a:prstGeom prst="rect">
            <a:avLst/>
          </a:prstGeom>
        </p:spPr>
        <p:txBody>
          <a:bodyPr vert="horz" lIns="94256" tIns="47128" rIns="94256" bIns="47128" rtlCol="0" anchor="b"/>
          <a:lstStyle>
            <a:lvl1pPr algn="l">
              <a:defRPr sz="1200"/>
            </a:lvl1pPr>
          </a:lstStyle>
          <a:p>
            <a:endParaRPr lang="de-AT"/>
          </a:p>
        </p:txBody>
      </p:sp>
      <p:sp>
        <p:nvSpPr>
          <p:cNvPr id="7" name="Foliennummernplatzhalter 6"/>
          <p:cNvSpPr>
            <a:spLocks noGrp="1"/>
          </p:cNvSpPr>
          <p:nvPr>
            <p:ph type="sldNum" sz="quarter" idx="5"/>
          </p:nvPr>
        </p:nvSpPr>
        <p:spPr>
          <a:xfrm>
            <a:off x="4021294" y="9710551"/>
            <a:ext cx="3076363" cy="511175"/>
          </a:xfrm>
          <a:prstGeom prst="rect">
            <a:avLst/>
          </a:prstGeom>
        </p:spPr>
        <p:txBody>
          <a:bodyPr vert="horz" lIns="94256" tIns="47128" rIns="94256" bIns="47128" rtlCol="0" anchor="b"/>
          <a:lstStyle>
            <a:lvl1pPr algn="r">
              <a:defRPr sz="1200"/>
            </a:lvl1pPr>
          </a:lstStyle>
          <a:p>
            <a:fld id="{30DBB89A-C539-40A0-A6B1-6F2A9BBB1702}" type="slidenum">
              <a:rPr lang="de-AT" smtClean="0"/>
              <a:pPr/>
              <a:t>‹Nr.›</a:t>
            </a:fld>
            <a:endParaRPr lang="de-AT"/>
          </a:p>
        </p:txBody>
      </p:sp>
    </p:spTree>
    <p:extLst>
      <p:ext uri="{BB962C8B-B14F-4D97-AF65-F5344CB8AC3E}">
        <p14:creationId xmlns="" xmlns:p14="http://schemas.microsoft.com/office/powerpoint/2010/main" val="3481928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0DBB89A-C539-40A0-A6B1-6F2A9BBB1702}" type="slidenum">
              <a:rPr lang="de-AT" smtClean="0"/>
              <a:pPr/>
              <a:t>1</a:t>
            </a:fld>
            <a:endParaRPr lang="de-A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42564">
              <a:defRPr/>
            </a:pPr>
            <a:r>
              <a:rPr lang="de-AT" dirty="0" smtClean="0"/>
              <a:t>Geändert hat sich seither im privatesten dieser Bereiche – den Familien – erstaunlich wenig: Immer noch wissen Studien zufolge 30Prozent der Eltern gar nicht, dass sie ihre Kinder rein rechtlich gar nicht schlagen dürfen. Immer noch gibt mehr als die Hälfte ganz offen zu (siehe Grafik), ihre Kinder mit körperlichen Strafen wie Ohrfeigen zu erziehen. 600.000 Kinder und Jugendliche, schätzt die Österreichische Liga für Kinder- und Jugendgesundheit, erleben in Österreich Gewalt durch ihre Erziehungsberechtigten. Und immer noch wird das vom Staat, von den Behörden, von der Gesellschaft insgesamt, geduldet. Es scheint: Man ruht sich auf der sehr klaren Gesetzeslage aus.</a:t>
            </a:r>
            <a:endParaRPr lang="de-DE" dirty="0" smtClean="0"/>
          </a:p>
          <a:p>
            <a:endParaRPr lang="de-DE" dirty="0"/>
          </a:p>
        </p:txBody>
      </p:sp>
      <p:sp>
        <p:nvSpPr>
          <p:cNvPr id="4" name="Foliennummernplatzhalter 3"/>
          <p:cNvSpPr>
            <a:spLocks noGrp="1"/>
          </p:cNvSpPr>
          <p:nvPr>
            <p:ph type="sldNum" sz="quarter" idx="10"/>
          </p:nvPr>
        </p:nvSpPr>
        <p:spPr/>
        <p:txBody>
          <a:bodyPr/>
          <a:lstStyle/>
          <a:p>
            <a:fld id="{30DBB89A-C539-40A0-A6B1-6F2A9BBB1702}" type="slidenum">
              <a:rPr lang="de-AT" smtClean="0"/>
              <a:pPr/>
              <a:t>14</a:t>
            </a:fld>
            <a:endParaRPr lang="de-A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Gewaltverbot verändert über die Jahre das Bewusstsein – Gewalt</a:t>
            </a:r>
            <a:r>
              <a:rPr lang="de-DE" baseline="0" dirty="0" smtClean="0"/>
              <a:t> in der Erziehung verschwindet nicht einfach, geht aber eindeutig zurück! In Ländern ohne gesetzlich verankertes Gewaltverbot bleibt das Niveau hoch, s. Frankreich </a:t>
            </a:r>
            <a:r>
              <a:rPr lang="de-DE" baseline="0" smtClean="0"/>
              <a:t>und Spanien.</a:t>
            </a:r>
            <a:endParaRPr lang="de-DE" dirty="0"/>
          </a:p>
        </p:txBody>
      </p:sp>
      <p:sp>
        <p:nvSpPr>
          <p:cNvPr id="4" name="Foliennummernplatzhalter 3"/>
          <p:cNvSpPr>
            <a:spLocks noGrp="1"/>
          </p:cNvSpPr>
          <p:nvPr>
            <p:ph type="sldNum" sz="quarter" idx="10"/>
          </p:nvPr>
        </p:nvSpPr>
        <p:spPr/>
        <p:txBody>
          <a:bodyPr/>
          <a:lstStyle/>
          <a:p>
            <a:fld id="{30DBB89A-C539-40A0-A6B1-6F2A9BBB1702}" type="slidenum">
              <a:rPr lang="de-AT" smtClean="0"/>
              <a:pPr/>
              <a:t>15</a:t>
            </a:fld>
            <a:endParaRPr lang="de-A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30DBB89A-C539-40A0-A6B1-6F2A9BBB1702}" type="slidenum">
              <a:rPr lang="de-AT" smtClean="0"/>
              <a:pPr/>
              <a:t>16</a:t>
            </a:fld>
            <a:endParaRPr lang="de-A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30DBB89A-C539-40A0-A6B1-6F2A9BBB1702}" type="slidenum">
              <a:rPr lang="de-AT" smtClean="0"/>
              <a:pPr/>
              <a:t>25</a:t>
            </a:fld>
            <a:endParaRPr lang="de-AT"/>
          </a:p>
        </p:txBody>
      </p:sp>
    </p:spTree>
    <p:extLst>
      <p:ext uri="{BB962C8B-B14F-4D97-AF65-F5344CB8AC3E}">
        <p14:creationId xmlns="" xmlns:p14="http://schemas.microsoft.com/office/powerpoint/2010/main" val="3024538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30DBB89A-C539-40A0-A6B1-6F2A9BBB1702}" type="slidenum">
              <a:rPr lang="de-AT" smtClean="0"/>
              <a:pPr/>
              <a:t>27</a:t>
            </a:fld>
            <a:endParaRPr lang="de-AT"/>
          </a:p>
        </p:txBody>
      </p:sp>
    </p:spTree>
    <p:extLst>
      <p:ext uri="{BB962C8B-B14F-4D97-AF65-F5344CB8AC3E}">
        <p14:creationId xmlns="" xmlns:p14="http://schemas.microsoft.com/office/powerpoint/2010/main" val="1719653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0DBB89A-C539-40A0-A6B1-6F2A9BBB1702}" type="slidenum">
              <a:rPr lang="de-AT" smtClean="0"/>
              <a:pPr/>
              <a:t>2</a:t>
            </a:fld>
            <a:endParaRPr lang="de-A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0DBB89A-C539-40A0-A6B1-6F2A9BBB1702}" type="slidenum">
              <a:rPr lang="de-AT" smtClean="0"/>
              <a:pPr/>
              <a:t>3</a:t>
            </a:fld>
            <a:endParaRPr lang="de-A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0DBB89A-C539-40A0-A6B1-6F2A9BBB1702}" type="slidenum">
              <a:rPr lang="de-AT" smtClean="0"/>
              <a:pPr/>
              <a:t>5</a:t>
            </a:fld>
            <a:endParaRPr lang="de-A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0DBB89A-C539-40A0-A6B1-6F2A9BBB1702}" type="slidenum">
              <a:rPr lang="de-AT" smtClean="0"/>
              <a:pPr/>
              <a:t>7</a:t>
            </a:fld>
            <a:endParaRPr lang="de-A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18</a:t>
            </a:r>
          </a:p>
          <a:p>
            <a:r>
              <a:rPr lang="de-DE" dirty="0" smtClean="0"/>
              <a:t>196;</a:t>
            </a:r>
            <a:r>
              <a:rPr lang="de-DE" baseline="0" dirty="0" smtClean="0"/>
              <a:t> alle UN-Mitgliedsstaaten (192) außer USA</a:t>
            </a:r>
          </a:p>
          <a:p>
            <a:r>
              <a:rPr lang="de-DE" baseline="0" dirty="0" smtClean="0"/>
              <a:t>54 Artikel</a:t>
            </a:r>
          </a:p>
          <a:p>
            <a:r>
              <a:rPr lang="de-DE" baseline="0" dirty="0" smtClean="0"/>
              <a:t>20.Nov. 1989</a:t>
            </a:r>
          </a:p>
          <a:p>
            <a:r>
              <a:rPr lang="de-DE" baseline="0" dirty="0" smtClean="0"/>
              <a:t>Kinder als eigenständige Persönlichkeiten</a:t>
            </a:r>
          </a:p>
          <a:p>
            <a:r>
              <a:rPr lang="de-DE" baseline="0" dirty="0" smtClean="0"/>
              <a:t>4 Grundprinzipien:</a:t>
            </a:r>
          </a:p>
          <a:p>
            <a:r>
              <a:rPr lang="de-DE" baseline="0" dirty="0" smtClean="0"/>
              <a:t>Recht auf Gleichbehandlung</a:t>
            </a:r>
          </a:p>
          <a:p>
            <a:r>
              <a:rPr lang="de-DE" baseline="0" dirty="0" smtClean="0"/>
              <a:t>Wohl des Kindes hat Vorrang</a:t>
            </a:r>
          </a:p>
          <a:p>
            <a:r>
              <a:rPr lang="de-DE" baseline="0" dirty="0" smtClean="0"/>
              <a:t>Das Recht auf Leben und Entwicklung</a:t>
            </a:r>
          </a:p>
          <a:p>
            <a:r>
              <a:rPr lang="de-DE" baseline="0" dirty="0" smtClean="0"/>
              <a:t>Achtung vor der Meinung des Kindes</a:t>
            </a:r>
            <a:endParaRPr lang="de-DE" dirty="0"/>
          </a:p>
        </p:txBody>
      </p:sp>
      <p:sp>
        <p:nvSpPr>
          <p:cNvPr id="4" name="Foliennummernplatzhalter 3"/>
          <p:cNvSpPr>
            <a:spLocks noGrp="1"/>
          </p:cNvSpPr>
          <p:nvPr>
            <p:ph type="sldNum" sz="quarter" idx="10"/>
          </p:nvPr>
        </p:nvSpPr>
        <p:spPr/>
        <p:txBody>
          <a:bodyPr/>
          <a:lstStyle/>
          <a:p>
            <a:fld id="{30DBB89A-C539-40A0-A6B1-6F2A9BBB1702}" type="slidenum">
              <a:rPr lang="de-AT" smtClean="0"/>
              <a:pPr/>
              <a:t>8</a:t>
            </a:fld>
            <a:endParaRPr lang="de-A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30DBB89A-C539-40A0-A6B1-6F2A9BBB1702}" type="slidenum">
              <a:rPr lang="de-AT" smtClean="0">
                <a:solidFill>
                  <a:prstClr val="black"/>
                </a:solidFill>
              </a:rPr>
              <a:pPr/>
              <a:t>9</a:t>
            </a:fld>
            <a:endParaRPr lang="de-AT" dirty="0">
              <a:solidFill>
                <a:prstClr val="black"/>
              </a:solidFill>
            </a:endParaRPr>
          </a:p>
        </p:txBody>
      </p:sp>
    </p:spTree>
    <p:extLst>
      <p:ext uri="{BB962C8B-B14F-4D97-AF65-F5344CB8AC3E}">
        <p14:creationId xmlns="" xmlns:p14="http://schemas.microsoft.com/office/powerpoint/2010/main" val="3809389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30DBB89A-C539-40A0-A6B1-6F2A9BBB1702}" type="slidenum">
              <a:rPr lang="de-AT" smtClean="0"/>
              <a:pPr/>
              <a:t>10</a:t>
            </a:fld>
            <a:endParaRPr lang="de-AT" dirty="0"/>
          </a:p>
        </p:txBody>
      </p:sp>
    </p:spTree>
    <p:extLst>
      <p:ext uri="{BB962C8B-B14F-4D97-AF65-F5344CB8AC3E}">
        <p14:creationId xmlns="" xmlns:p14="http://schemas.microsoft.com/office/powerpoint/2010/main" val="3680244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dirty="0" smtClean="0"/>
              <a:t>Artikel 5</a:t>
            </a:r>
          </a:p>
          <a:p>
            <a:r>
              <a:rPr lang="de-AT" dirty="0" smtClean="0"/>
              <a:t>(1) Jedes Kind hat das Recht auf gewaltfreie Erziehung. Körperliche Bestrafungen, die Zufügung seelischen</a:t>
            </a:r>
          </a:p>
          <a:p>
            <a:r>
              <a:rPr lang="de-AT" dirty="0" smtClean="0"/>
              <a:t>Leides, sexueller Missbrauch und andere Misshandlungen sind verboten. Jedes Kind hat das Recht auf Schutz</a:t>
            </a:r>
          </a:p>
          <a:p>
            <a:r>
              <a:rPr lang="de-AT" dirty="0" smtClean="0"/>
              <a:t>vor wirtschaftlicher und sexueller Ausbeutung.</a:t>
            </a:r>
          </a:p>
          <a:p>
            <a:r>
              <a:rPr lang="de-AT" dirty="0" smtClean="0"/>
              <a:t>(2) Jedes Kind als Opfer von Gewalt oder Ausbeutung hat ein Recht auf angemessene Entschädigung und Rehabilitation.</a:t>
            </a:r>
          </a:p>
          <a:p>
            <a:r>
              <a:rPr lang="de-AT" dirty="0" smtClean="0"/>
              <a:t>Das Nähere bestimmen die Gesetze.</a:t>
            </a:r>
            <a:endParaRPr lang="de-AT" dirty="0"/>
          </a:p>
        </p:txBody>
      </p:sp>
      <p:sp>
        <p:nvSpPr>
          <p:cNvPr id="4" name="Foliennummernplatzhalter 3"/>
          <p:cNvSpPr>
            <a:spLocks noGrp="1"/>
          </p:cNvSpPr>
          <p:nvPr>
            <p:ph type="sldNum" sz="quarter" idx="10"/>
          </p:nvPr>
        </p:nvSpPr>
        <p:spPr/>
        <p:txBody>
          <a:bodyPr/>
          <a:lstStyle/>
          <a:p>
            <a:fld id="{30DBB89A-C539-40A0-A6B1-6F2A9BBB1702}" type="slidenum">
              <a:rPr lang="de-AT" smtClean="0"/>
              <a:pPr/>
              <a:t>11</a:t>
            </a:fld>
            <a:endParaRPr lang="de-AT"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26625" name="Picture 1" descr="C:\Users\steffi\Dropbox\Handbuch Voluntourism\Powerpoint\Bild4.jpg"/>
          <p:cNvPicPr>
            <a:picLocks noChangeAspect="1" noChangeArrowheads="1"/>
          </p:cNvPicPr>
          <p:nvPr userDrawn="1"/>
        </p:nvPicPr>
        <p:blipFill>
          <a:blip r:embed="rId2" cstate="print"/>
          <a:srcRect l="3219" r="6076" b="39275"/>
          <a:stretch>
            <a:fillRect/>
          </a:stretch>
        </p:blipFill>
        <p:spPr bwMode="auto">
          <a:xfrm>
            <a:off x="0" y="0"/>
            <a:ext cx="9144000" cy="4149080"/>
          </a:xfrm>
          <a:prstGeom prst="rect">
            <a:avLst/>
          </a:prstGeom>
          <a:noFill/>
        </p:spPr>
      </p:pic>
      <p:sp>
        <p:nvSpPr>
          <p:cNvPr id="27" name="Rechteck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a:xfrm>
            <a:off x="0" y="4077072"/>
            <a:ext cx="9144000" cy="2780928"/>
          </a:xfrm>
          <a:prstGeom prst="rect">
            <a:avLst/>
          </a:prstGeom>
          <a:solidFill>
            <a:srgbClr val="006839">
              <a:alpha val="96863"/>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0" name="Textfeld 19"/>
          <p:cNvSpPr txBox="1"/>
          <p:nvPr userDrawn="1"/>
        </p:nvSpPr>
        <p:spPr>
          <a:xfrm>
            <a:off x="2267744" y="4365104"/>
            <a:ext cx="4608512" cy="1938992"/>
          </a:xfrm>
          <a:prstGeom prst="rect">
            <a:avLst/>
          </a:prstGeom>
          <a:noFill/>
        </p:spPr>
        <p:txBody>
          <a:bodyPr wrap="square" rtlCol="0">
            <a:spAutoFit/>
          </a:bodyPr>
          <a:lstStyle/>
          <a:p>
            <a:pPr algn="ctr">
              <a:defRPr/>
            </a:pPr>
            <a:endParaRPr lang="de-AT" sz="2000" b="1" dirty="0" smtClean="0">
              <a:solidFill>
                <a:schemeClr val="bg1"/>
              </a:solidFill>
              <a:latin typeface="Calibri" pitchFamily="34" charset="0"/>
              <a:ea typeface="Adobe Fangsong Std R" pitchFamily="18" charset="-128"/>
              <a:cs typeface="Arial" pitchFamily="34" charset="0"/>
            </a:endParaRPr>
          </a:p>
          <a:p>
            <a:pPr algn="ctr">
              <a:defRPr/>
            </a:pPr>
            <a:r>
              <a:rPr lang="de-AT" sz="2000" b="0" baseline="0" dirty="0" smtClean="0">
                <a:solidFill>
                  <a:schemeClr val="bg1"/>
                </a:solidFill>
                <a:latin typeface="Calibri" pitchFamily="34" charset="0"/>
                <a:ea typeface="Adobe Fangsong Std R" pitchFamily="18" charset="-128"/>
                <a:cs typeface="Arial" pitchFamily="34" charset="0"/>
              </a:rPr>
              <a:t>Bereitgestellt von:</a:t>
            </a:r>
          </a:p>
          <a:p>
            <a:pPr algn="ctr">
              <a:defRPr/>
            </a:pPr>
            <a:endParaRPr lang="de-AT" sz="2000" b="1" baseline="0" dirty="0" smtClean="0">
              <a:solidFill>
                <a:schemeClr val="bg1"/>
              </a:solidFill>
              <a:latin typeface="Calibri" pitchFamily="34" charset="0"/>
              <a:ea typeface="Adobe Fangsong Std R" pitchFamily="18" charset="-128"/>
              <a:cs typeface="Arial" pitchFamily="34" charset="0"/>
            </a:endParaRPr>
          </a:p>
          <a:p>
            <a:pPr algn="ctr">
              <a:defRPr/>
            </a:pPr>
            <a:r>
              <a:rPr lang="de-AT" sz="2000" b="1" dirty="0" smtClean="0">
                <a:solidFill>
                  <a:schemeClr val="bg1"/>
                </a:solidFill>
                <a:latin typeface="Calibri" pitchFamily="34" charset="0"/>
                <a:ea typeface="Adobe Fangsong Std R" pitchFamily="18" charset="-128"/>
                <a:cs typeface="Arial" pitchFamily="34" charset="0"/>
              </a:rPr>
              <a:t>ECPAT Österreich </a:t>
            </a:r>
          </a:p>
          <a:p>
            <a:pPr algn="ctr">
              <a:defRPr/>
            </a:pPr>
            <a:r>
              <a:rPr lang="de-AT" sz="2000" dirty="0" smtClean="0">
                <a:solidFill>
                  <a:schemeClr val="bg1"/>
                </a:solidFill>
                <a:latin typeface="Calibri" pitchFamily="34" charset="0"/>
                <a:ea typeface="Adobe Fangsong Std R" pitchFamily="18" charset="-128"/>
                <a:cs typeface="Arial" pitchFamily="34" charset="0"/>
              </a:rPr>
              <a:t>Arbeitsgemeinschaft zum Schutz von Kindern vor sexueller Ausbeutung</a:t>
            </a:r>
            <a:endParaRPr lang="de-AT" sz="2000" dirty="0">
              <a:solidFill>
                <a:schemeClr val="bg1"/>
              </a:solidFill>
              <a:latin typeface="Calibri" pitchFamily="34" charset="0"/>
              <a:ea typeface="Adobe Fangsong Std R" pitchFamily="18" charset="-128"/>
              <a:cs typeface="Arial" pitchFamily="34" charset="0"/>
            </a:endParaRPr>
          </a:p>
        </p:txBody>
      </p:sp>
      <p:sp>
        <p:nvSpPr>
          <p:cNvPr id="10" name="Rechteck 9"/>
          <p:cNvSpPr/>
          <p:nvPr userDrawn="1"/>
        </p:nvSpPr>
        <p:spPr>
          <a:xfrm>
            <a:off x="0" y="832644"/>
            <a:ext cx="9144000" cy="2308324"/>
          </a:xfrm>
          <a:prstGeom prst="rect">
            <a:avLst/>
          </a:prstGeom>
          <a:noFill/>
        </p:spPr>
        <p:txBody>
          <a:bodyPr wrap="square" lIns="91440" tIns="45720" rIns="91440" bIns="45720">
            <a:spAutoFit/>
          </a:bodyPr>
          <a:lstStyle/>
          <a:p>
            <a:pPr algn="ctr"/>
            <a:r>
              <a:rPr lang="de-DE" sz="48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Adobe Fangsong Std R" pitchFamily="18" charset="-128"/>
                <a:cs typeface="Arial" pitchFamily="34" charset="0"/>
              </a:rPr>
              <a:t>Kinderrechte und Kinderschutz - </a:t>
            </a:r>
            <a:br>
              <a:rPr lang="de-DE" sz="48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Adobe Fangsong Std R" pitchFamily="18" charset="-128"/>
                <a:cs typeface="Arial" pitchFamily="34" charset="0"/>
              </a:rPr>
            </a:br>
            <a:r>
              <a:rPr lang="de-DE" sz="48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Adobe Fangsong Std R" pitchFamily="18" charset="-128"/>
                <a:cs typeface="Arial" pitchFamily="34" charset="0"/>
              </a:rPr>
              <a:t>Für die Vorbereitung auf internationale Freiwilligeneinsätze</a:t>
            </a:r>
            <a:endParaRPr lang="de-AT" sz="48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Adobe Fangsong Std R" pitchFamily="18" charset="-128"/>
              <a:cs typeface="Arial" pitchFamily="34" charset="0"/>
            </a:endParaRPr>
          </a:p>
        </p:txBody>
      </p:sp>
      <p:pic>
        <p:nvPicPr>
          <p:cNvPr id="2" name="Picture 1" descr="C:\Users\steffi\Dropbox\Handbuch Voluntourism\Powerpoint\logo-ecpat-weiss-auf-gruen.jpg"/>
          <p:cNvPicPr>
            <a:picLocks noChangeAspect="1" noChangeArrowheads="1"/>
          </p:cNvPicPr>
          <p:nvPr userDrawn="1"/>
        </p:nvPicPr>
        <p:blipFill>
          <a:blip r:embed="rId3" cstate="print"/>
          <a:srcRect/>
          <a:stretch>
            <a:fillRect/>
          </a:stretch>
        </p:blipFill>
        <p:spPr bwMode="auto">
          <a:xfrm>
            <a:off x="323528" y="4653136"/>
            <a:ext cx="1224136" cy="1620388"/>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a:xfrm>
            <a:off x="6586536" y="612648"/>
            <a:ext cx="957264" cy="457200"/>
          </a:xfrm>
          <a:prstGeom prst="rect">
            <a:avLst/>
          </a:prstGeom>
        </p:spPr>
        <p:txBody>
          <a:bodyPr/>
          <a:lstStyle/>
          <a:p>
            <a:endParaRPr lang="de-AT"/>
          </a:p>
        </p:txBody>
      </p:sp>
      <p:sp>
        <p:nvSpPr>
          <p:cNvPr id="5" name="Fußzeilenplatzhalter 4"/>
          <p:cNvSpPr>
            <a:spLocks noGrp="1"/>
          </p:cNvSpPr>
          <p:nvPr>
            <p:ph type="ftr" sz="quarter" idx="11"/>
          </p:nvPr>
        </p:nvSpPr>
        <p:spPr>
          <a:xfrm>
            <a:off x="5257800" y="612648"/>
            <a:ext cx="1325880" cy="457200"/>
          </a:xfrm>
          <a:prstGeom prst="rect">
            <a:avLst/>
          </a:prstGeom>
        </p:spPr>
        <p:txBody>
          <a:bodyPr/>
          <a:lstStyle/>
          <a:p>
            <a:endParaRPr lang="de-AT"/>
          </a:p>
        </p:txBody>
      </p:sp>
      <p:sp>
        <p:nvSpPr>
          <p:cNvPr id="6" name="Foliennummernplatzhalter 5"/>
          <p:cNvSpPr>
            <a:spLocks noGrp="1"/>
          </p:cNvSpPr>
          <p:nvPr>
            <p:ph type="sldNum" sz="quarter" idx="12"/>
          </p:nvPr>
        </p:nvSpPr>
        <p:spPr/>
        <p:txBody>
          <a:bodyPr/>
          <a:lstStyle/>
          <a:p>
            <a:fld id="{F769D2B3-840A-4AEC-B0E8-FAE06E4A638F}" type="slidenum">
              <a:rPr lang="de-AT" smtClean="0"/>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1800" y="1143000"/>
            <a:ext cx="1905000" cy="5486400"/>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1143000"/>
            <a:ext cx="6248400" cy="5486400"/>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a:xfrm>
            <a:off x="6586536" y="612648"/>
            <a:ext cx="957264" cy="457200"/>
          </a:xfrm>
          <a:prstGeom prst="rect">
            <a:avLst/>
          </a:prstGeom>
        </p:spPr>
        <p:txBody>
          <a:bodyPr/>
          <a:lstStyle/>
          <a:p>
            <a:endParaRPr lang="de-AT"/>
          </a:p>
        </p:txBody>
      </p:sp>
      <p:sp>
        <p:nvSpPr>
          <p:cNvPr id="5" name="Fußzeilenplatzhalter 4"/>
          <p:cNvSpPr>
            <a:spLocks noGrp="1"/>
          </p:cNvSpPr>
          <p:nvPr>
            <p:ph type="ftr" sz="quarter" idx="11"/>
          </p:nvPr>
        </p:nvSpPr>
        <p:spPr>
          <a:xfrm>
            <a:off x="5257800" y="612648"/>
            <a:ext cx="1325880" cy="457200"/>
          </a:xfrm>
          <a:prstGeom prst="rect">
            <a:avLst/>
          </a:prstGeom>
        </p:spPr>
        <p:txBody>
          <a:bodyPr/>
          <a:lstStyle/>
          <a:p>
            <a:endParaRPr lang="de-AT"/>
          </a:p>
        </p:txBody>
      </p:sp>
      <p:sp>
        <p:nvSpPr>
          <p:cNvPr id="6" name="Foliennummernplatzhalter 5"/>
          <p:cNvSpPr>
            <a:spLocks noGrp="1"/>
          </p:cNvSpPr>
          <p:nvPr>
            <p:ph type="sldNum" sz="quarter" idx="12"/>
          </p:nvPr>
        </p:nvSpPr>
        <p:spPr/>
        <p:txBody>
          <a:bodyPr/>
          <a:lstStyle/>
          <a:p>
            <a:fld id="{F769D2B3-840A-4AEC-B0E8-FAE06E4A638F}" type="slidenum">
              <a:rPr lang="de-AT" smtClean="0"/>
              <a:pPr/>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96752"/>
          </a:xfrm>
          <a:solidFill>
            <a:srgbClr val="00683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normAutofit/>
          </a:bodyPr>
          <a:lstStyle>
            <a:lvl1pPr marL="357188" indent="0" algn="l" defTabSz="914400" rtl="0" eaLnBrk="1" latinLnBrk="0" hangingPunct="1">
              <a:defRPr kumimoji="0" lang="en-US" sz="3200" kern="1200" dirty="0">
                <a:solidFill>
                  <a:schemeClr val="bg1"/>
                </a:solidFill>
                <a:latin typeface="Calibri" pitchFamily="34" charset="0"/>
                <a:ea typeface="+mn-ea"/>
                <a:cs typeface="+mn-cs"/>
              </a:defRPr>
            </a:lvl1pPr>
          </a:lstStyle>
          <a:p>
            <a:r>
              <a:rPr kumimoji="0" lang="de-DE" dirty="0" smtClean="0"/>
              <a:t>Titelmasterformat durch Klicken bearbeiten</a:t>
            </a:r>
            <a:endParaRPr kumimoji="0" lang="en-US" dirty="0"/>
          </a:p>
        </p:txBody>
      </p:sp>
      <p:sp>
        <p:nvSpPr>
          <p:cNvPr id="3" name="Inhaltsplatzhalter 2"/>
          <p:cNvSpPr>
            <a:spLocks noGrp="1"/>
          </p:cNvSpPr>
          <p:nvPr>
            <p:ph idx="1"/>
          </p:nvPr>
        </p:nvSpPr>
        <p:spPr>
          <a:xfrm>
            <a:off x="395536" y="1412776"/>
            <a:ext cx="8229600" cy="4325112"/>
          </a:xfrm>
        </p:spPr>
        <p:txBody>
          <a:bodyPr/>
          <a:lstStyle>
            <a:lvl1pPr>
              <a:defRPr>
                <a:latin typeface="Calibri" pitchFamily="34" charset="0"/>
              </a:defRPr>
            </a:lvl1pPr>
            <a:lvl2pPr>
              <a:defRPr>
                <a:solidFill>
                  <a:srgbClr val="006839"/>
                </a:solidFill>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eaLnBrk="1" latinLnBrk="0" hangingPunct="1"/>
            <a:r>
              <a:rPr lang="de-DE" dirty="0" smtClean="0"/>
              <a:t>Textmasterformate durch Klicken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pic>
        <p:nvPicPr>
          <p:cNvPr id="5" name="Picture 2" descr="\\ecpat-srv01\Data\XX-LOGOS\00-ECPAT International\ECPAT LOGO_.tif"/>
          <p:cNvPicPr>
            <a:picLocks noChangeAspect="1" noChangeArrowheads="1"/>
          </p:cNvPicPr>
          <p:nvPr userDrawn="1"/>
        </p:nvPicPr>
        <p:blipFill>
          <a:blip r:embed="rId2" cstate="print"/>
          <a:srcRect/>
          <a:stretch>
            <a:fillRect/>
          </a:stretch>
        </p:blipFill>
        <p:spPr bwMode="auto">
          <a:xfrm>
            <a:off x="194427" y="6021288"/>
            <a:ext cx="489141" cy="692696"/>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de-DE" dirty="0" smtClean="0"/>
              <a:t>Titelmasterformat durch Klicken bearbeiten</a:t>
            </a:r>
            <a:endParaRPr kumimoji="0" lang="en-US" dirty="0"/>
          </a:p>
        </p:txBody>
      </p:sp>
      <p:sp>
        <p:nvSpPr>
          <p:cNvPr id="3" name="Textplatzhalt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dirty="0" smtClean="0"/>
              <a:t>Textmasterformate durch Klicken bearbeiten</a:t>
            </a:r>
          </a:p>
        </p:txBody>
      </p:sp>
      <p:sp>
        <p:nvSpPr>
          <p:cNvPr id="4" name="Datumsplatzhalter 3"/>
          <p:cNvSpPr>
            <a:spLocks noGrp="1"/>
          </p:cNvSpPr>
          <p:nvPr>
            <p:ph type="dt" sz="half" idx="10"/>
          </p:nvPr>
        </p:nvSpPr>
        <p:spPr>
          <a:xfrm>
            <a:off x="6586536" y="612648"/>
            <a:ext cx="957264" cy="457200"/>
          </a:xfrm>
          <a:prstGeom prst="rect">
            <a:avLst/>
          </a:prstGeom>
        </p:spPr>
        <p:txBody>
          <a:bodyPr/>
          <a:lstStyle/>
          <a:p>
            <a:endParaRPr lang="de-AT"/>
          </a:p>
        </p:txBody>
      </p:sp>
      <p:sp>
        <p:nvSpPr>
          <p:cNvPr id="5" name="Fußzeilenplatzhalter 4"/>
          <p:cNvSpPr>
            <a:spLocks noGrp="1"/>
          </p:cNvSpPr>
          <p:nvPr>
            <p:ph type="ftr" sz="quarter" idx="11"/>
          </p:nvPr>
        </p:nvSpPr>
        <p:spPr>
          <a:xfrm>
            <a:off x="5257800" y="612648"/>
            <a:ext cx="1325880" cy="457200"/>
          </a:xfrm>
          <a:prstGeom prst="rect">
            <a:avLst/>
          </a:prstGeom>
        </p:spPr>
        <p:txBody>
          <a:bodyPr/>
          <a:lstStyle/>
          <a:p>
            <a:endParaRPr lang="de-AT"/>
          </a:p>
        </p:txBody>
      </p:sp>
      <p:sp>
        <p:nvSpPr>
          <p:cNvPr id="6" name="Foliennummernplatzhalter 5"/>
          <p:cNvSpPr>
            <a:spLocks noGrp="1"/>
          </p:cNvSpPr>
          <p:nvPr>
            <p:ph type="sldNum" sz="quarter" idx="12"/>
          </p:nvPr>
        </p:nvSpPr>
        <p:spPr/>
        <p:txBody>
          <a:bodyPr/>
          <a:lstStyle/>
          <a:p>
            <a:fld id="{F769D2B3-840A-4AEC-B0E8-FAE06E4A638F}" type="slidenum">
              <a:rPr lang="de-AT" smtClean="0"/>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6586536" y="612648"/>
            <a:ext cx="957264" cy="457200"/>
          </a:xfrm>
          <a:prstGeom prst="rect">
            <a:avLst/>
          </a:prstGeom>
        </p:spPr>
        <p:txBody>
          <a:bodyPr/>
          <a:lstStyle/>
          <a:p>
            <a:endParaRPr lang="de-AT"/>
          </a:p>
        </p:txBody>
      </p:sp>
      <p:sp>
        <p:nvSpPr>
          <p:cNvPr id="6" name="Fußzeilenplatzhalter 5"/>
          <p:cNvSpPr>
            <a:spLocks noGrp="1"/>
          </p:cNvSpPr>
          <p:nvPr>
            <p:ph type="ftr" sz="quarter" idx="11"/>
          </p:nvPr>
        </p:nvSpPr>
        <p:spPr>
          <a:xfrm>
            <a:off x="5257800" y="612648"/>
            <a:ext cx="1325880" cy="457200"/>
          </a:xfrm>
          <a:prstGeom prst="rect">
            <a:avLst/>
          </a:prstGeom>
        </p:spPr>
        <p:txBody>
          <a:bodyPr/>
          <a:lstStyle/>
          <a:p>
            <a:endParaRPr lang="de-AT"/>
          </a:p>
        </p:txBody>
      </p:sp>
      <p:sp>
        <p:nvSpPr>
          <p:cNvPr id="7" name="Foliennummernplatzhalter 6"/>
          <p:cNvSpPr>
            <a:spLocks noGrp="1"/>
          </p:cNvSpPr>
          <p:nvPr>
            <p:ph type="sldNum" sz="quarter" idx="12"/>
          </p:nvPr>
        </p:nvSpPr>
        <p:spPr/>
        <p:txBody>
          <a:bodyPr/>
          <a:lstStyle/>
          <a:p>
            <a:fld id="{F769D2B3-840A-4AEC-B0E8-FAE06E4A638F}" type="slidenum">
              <a:rPr lang="de-AT" smtClean="0"/>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81000" y="1143000"/>
            <a:ext cx="8382000" cy="1069848"/>
          </a:xfrm>
        </p:spPr>
        <p:txBody>
          <a:bodyPr anchor="ctr"/>
          <a:lstStyle>
            <a:lvl1pPr>
              <a:defRPr sz="4000" b="0" i="0" cap="none" baseline="0"/>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6" name="Datumsplatzhalter 25"/>
          <p:cNvSpPr>
            <a:spLocks noGrp="1"/>
          </p:cNvSpPr>
          <p:nvPr>
            <p:ph type="dt" sz="half" idx="10"/>
          </p:nvPr>
        </p:nvSpPr>
        <p:spPr>
          <a:xfrm>
            <a:off x="6586536" y="612648"/>
            <a:ext cx="957264" cy="457200"/>
          </a:xfrm>
          <a:prstGeom prst="rect">
            <a:avLst/>
          </a:prstGeom>
        </p:spPr>
        <p:txBody>
          <a:bodyPr rtlCol="0"/>
          <a:lstStyle/>
          <a:p>
            <a:endParaRPr lang="de-AT"/>
          </a:p>
        </p:txBody>
      </p:sp>
      <p:sp>
        <p:nvSpPr>
          <p:cNvPr id="27" name="Foliennummernplatzhalter 26"/>
          <p:cNvSpPr>
            <a:spLocks noGrp="1"/>
          </p:cNvSpPr>
          <p:nvPr>
            <p:ph type="sldNum" sz="quarter" idx="11"/>
          </p:nvPr>
        </p:nvSpPr>
        <p:spPr/>
        <p:txBody>
          <a:bodyPr rtlCol="0"/>
          <a:lstStyle/>
          <a:p>
            <a:fld id="{F769D2B3-840A-4AEC-B0E8-FAE06E4A638F}" type="slidenum">
              <a:rPr lang="de-AT" smtClean="0"/>
              <a:pPr/>
              <a:t>‹Nr.›</a:t>
            </a:fld>
            <a:endParaRPr lang="de-AT"/>
          </a:p>
        </p:txBody>
      </p:sp>
      <p:sp>
        <p:nvSpPr>
          <p:cNvPr id="28" name="Fußzeilenplatzhalter 27"/>
          <p:cNvSpPr>
            <a:spLocks noGrp="1"/>
          </p:cNvSpPr>
          <p:nvPr>
            <p:ph type="ftr" sz="quarter" idx="12"/>
          </p:nvPr>
        </p:nvSpPr>
        <p:spPr>
          <a:xfrm>
            <a:off x="5257800" y="612648"/>
            <a:ext cx="1325880" cy="457200"/>
          </a:xfrm>
          <a:prstGeom prst="rect">
            <a:avLst/>
          </a:prstGeom>
        </p:spPr>
        <p:txBody>
          <a:bodyPr rtlCol="0"/>
          <a:lstStyle/>
          <a:p>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a:xfrm>
            <a:off x="6583680" y="612648"/>
            <a:ext cx="957264" cy="457200"/>
          </a:xfrm>
          <a:prstGeom prst="rect">
            <a:avLst/>
          </a:prstGeom>
        </p:spPr>
        <p:txBody>
          <a:bodyPr/>
          <a:lstStyle/>
          <a:p>
            <a:endParaRPr lang="de-AT"/>
          </a:p>
        </p:txBody>
      </p:sp>
      <p:sp>
        <p:nvSpPr>
          <p:cNvPr id="4" name="Fußzeilenplatzhalter 3"/>
          <p:cNvSpPr>
            <a:spLocks noGrp="1"/>
          </p:cNvSpPr>
          <p:nvPr>
            <p:ph type="ftr" sz="quarter" idx="11"/>
          </p:nvPr>
        </p:nvSpPr>
        <p:spPr>
          <a:xfrm>
            <a:off x="5257800" y="612648"/>
            <a:ext cx="1325880" cy="457200"/>
          </a:xfrm>
          <a:prstGeom prst="rect">
            <a:avLst/>
          </a:prstGeom>
        </p:spPr>
        <p:txBody>
          <a:bodyPr/>
          <a:lstStyle/>
          <a:p>
            <a:endParaRPr lang="de-AT"/>
          </a:p>
        </p:txBody>
      </p:sp>
      <p:sp>
        <p:nvSpPr>
          <p:cNvPr id="5" name="Foliennummernplatzhalter 4"/>
          <p:cNvSpPr>
            <a:spLocks noGrp="1"/>
          </p:cNvSpPr>
          <p:nvPr>
            <p:ph type="sldNum" sz="quarter" idx="12"/>
          </p:nvPr>
        </p:nvSpPr>
        <p:spPr>
          <a:xfrm>
            <a:off x="8174736" y="2272"/>
            <a:ext cx="762000" cy="365760"/>
          </a:xfrm>
        </p:spPr>
        <p:txBody>
          <a:bodyPr/>
          <a:lstStyle/>
          <a:p>
            <a:fld id="{F769D2B3-840A-4AEC-B0E8-FAE06E4A638F}" type="slidenum">
              <a:rPr lang="de-AT" smtClean="0"/>
              <a:pPr/>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586536" y="612648"/>
            <a:ext cx="957264" cy="457200"/>
          </a:xfrm>
          <a:prstGeom prst="rect">
            <a:avLst/>
          </a:prstGeom>
        </p:spPr>
        <p:txBody>
          <a:bodyPr/>
          <a:lstStyle/>
          <a:p>
            <a:endParaRPr lang="de-AT"/>
          </a:p>
        </p:txBody>
      </p:sp>
      <p:sp>
        <p:nvSpPr>
          <p:cNvPr id="3" name="Fußzeilenplatzhalter 2"/>
          <p:cNvSpPr>
            <a:spLocks noGrp="1"/>
          </p:cNvSpPr>
          <p:nvPr>
            <p:ph type="ftr" sz="quarter" idx="11"/>
          </p:nvPr>
        </p:nvSpPr>
        <p:spPr>
          <a:xfrm>
            <a:off x="5257800" y="612648"/>
            <a:ext cx="1325880" cy="457200"/>
          </a:xfrm>
          <a:prstGeom prst="rect">
            <a:avLst/>
          </a:prstGeom>
        </p:spPr>
        <p:txBody>
          <a:bodyPr/>
          <a:lstStyle/>
          <a:p>
            <a:endParaRPr lang="de-AT"/>
          </a:p>
        </p:txBody>
      </p:sp>
      <p:sp>
        <p:nvSpPr>
          <p:cNvPr id="4" name="Foliennummernplatzhalter 3"/>
          <p:cNvSpPr>
            <a:spLocks noGrp="1"/>
          </p:cNvSpPr>
          <p:nvPr>
            <p:ph type="sldNum" sz="quarter" idx="12"/>
          </p:nvPr>
        </p:nvSpPr>
        <p:spPr/>
        <p:txBody>
          <a:bodyPr/>
          <a:lstStyle/>
          <a:p>
            <a:fld id="{F769D2B3-840A-4AEC-B0E8-FAE06E4A638F}" type="slidenum">
              <a:rPr lang="de-AT" smtClean="0"/>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53496" y="1101970"/>
            <a:ext cx="3383280" cy="877824"/>
          </a:xfrm>
        </p:spPr>
        <p:txBody>
          <a:bodyPr anchor="b"/>
          <a:lstStyle>
            <a:lvl1pPr algn="l">
              <a:buNone/>
              <a:defRPr sz="1800" b="1"/>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6586536" y="612648"/>
            <a:ext cx="957264" cy="457200"/>
          </a:xfrm>
          <a:prstGeom prst="rect">
            <a:avLst/>
          </a:prstGeom>
        </p:spPr>
        <p:txBody>
          <a:bodyPr/>
          <a:lstStyle/>
          <a:p>
            <a:endParaRPr lang="de-AT"/>
          </a:p>
        </p:txBody>
      </p:sp>
      <p:sp>
        <p:nvSpPr>
          <p:cNvPr id="6" name="Fußzeilenplatzhalter 5"/>
          <p:cNvSpPr>
            <a:spLocks noGrp="1"/>
          </p:cNvSpPr>
          <p:nvPr>
            <p:ph type="ftr" sz="quarter" idx="11"/>
          </p:nvPr>
        </p:nvSpPr>
        <p:spPr>
          <a:xfrm>
            <a:off x="5257800" y="612648"/>
            <a:ext cx="1325880" cy="457200"/>
          </a:xfrm>
          <a:prstGeom prst="rect">
            <a:avLst/>
          </a:prstGeom>
        </p:spPr>
        <p:txBody>
          <a:bodyPr/>
          <a:lstStyle/>
          <a:p>
            <a:endParaRPr lang="de-AT"/>
          </a:p>
        </p:txBody>
      </p:sp>
      <p:sp>
        <p:nvSpPr>
          <p:cNvPr id="7" name="Foliennummernplatzhalter 6"/>
          <p:cNvSpPr>
            <a:spLocks noGrp="1"/>
          </p:cNvSpPr>
          <p:nvPr>
            <p:ph type="sldNum" sz="quarter" idx="12"/>
          </p:nvPr>
        </p:nvSpPr>
        <p:spPr/>
        <p:txBody>
          <a:bodyPr/>
          <a:lstStyle/>
          <a:p>
            <a:fld id="{F769D2B3-840A-4AEC-B0E8-FAE06E4A638F}" type="slidenum">
              <a:rPr lang="de-AT" smtClean="0"/>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a:xfrm>
            <a:off x="6586536" y="612648"/>
            <a:ext cx="957264" cy="457200"/>
          </a:xfrm>
          <a:prstGeom prst="rect">
            <a:avLst/>
          </a:prstGeom>
        </p:spPr>
        <p:txBody>
          <a:bodyPr/>
          <a:lstStyle/>
          <a:p>
            <a:endParaRPr lang="de-AT"/>
          </a:p>
        </p:txBody>
      </p:sp>
      <p:sp>
        <p:nvSpPr>
          <p:cNvPr id="6" name="Fußzeilenplatzhalter 5"/>
          <p:cNvSpPr>
            <a:spLocks noGrp="1"/>
          </p:cNvSpPr>
          <p:nvPr>
            <p:ph type="ftr" sz="quarter" idx="11"/>
          </p:nvPr>
        </p:nvSpPr>
        <p:spPr>
          <a:xfrm>
            <a:off x="5257800" y="612648"/>
            <a:ext cx="1325880" cy="457200"/>
          </a:xfrm>
          <a:prstGeom prst="rect">
            <a:avLst/>
          </a:prstGeom>
        </p:spPr>
        <p:txBody>
          <a:bodyPr/>
          <a:lstStyle/>
          <a:p>
            <a:endParaRPr lang="de-AT"/>
          </a:p>
        </p:txBody>
      </p:sp>
      <p:sp>
        <p:nvSpPr>
          <p:cNvPr id="7" name="Foliennummernplatzhalter 6"/>
          <p:cNvSpPr>
            <a:spLocks noGrp="1"/>
          </p:cNvSpPr>
          <p:nvPr>
            <p:ph type="sldNum" sz="quarter" idx="12"/>
          </p:nvPr>
        </p:nvSpPr>
        <p:spPr/>
        <p:txBody>
          <a:bodyPr/>
          <a:lstStyle/>
          <a:p>
            <a:fld id="{F769D2B3-840A-4AEC-B0E8-FAE06E4A638F}" type="slidenum">
              <a:rPr lang="de-AT" smtClean="0"/>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4" name="Abgerundetes Rechteck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htec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htec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1143000"/>
            <a:ext cx="8229600" cy="1066800"/>
          </a:xfrm>
          <a:prstGeom prst="rect">
            <a:avLst/>
          </a:prstGeom>
        </p:spPr>
        <p:txBody>
          <a:bodyPr vert="horz" anchor="ctr">
            <a:normAutofit/>
          </a:bodyPr>
          <a:lstStyle/>
          <a:p>
            <a:r>
              <a:rPr kumimoji="0" lang="de-DE" dirty="0" smtClean="0"/>
              <a:t>Titelmasterformat durch Klicken bearbeiten</a:t>
            </a:r>
            <a:endParaRPr kumimoji="0" lang="en-US" dirty="0"/>
          </a:p>
        </p:txBody>
      </p:sp>
      <p:sp>
        <p:nvSpPr>
          <p:cNvPr id="13" name="Textplatzhalt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de-DE" dirty="0" smtClean="0"/>
              <a:t>Textmasterformate durch Klicken bearbeiten</a:t>
            </a:r>
          </a:p>
          <a:p>
            <a:pPr lvl="1" eaLnBrk="1" latinLnBrk="0" hangingPunct="1"/>
            <a:r>
              <a:rPr kumimoji="0" lang="de-DE" dirty="0" smtClean="0"/>
              <a:t>Zweite Ebene</a:t>
            </a:r>
          </a:p>
          <a:p>
            <a:pPr lvl="2" eaLnBrk="1" latinLnBrk="0" hangingPunct="1"/>
            <a:r>
              <a:rPr kumimoji="0" lang="de-DE" dirty="0" smtClean="0"/>
              <a:t>Dritte Ebene</a:t>
            </a:r>
          </a:p>
          <a:p>
            <a:pPr lvl="3" eaLnBrk="1" latinLnBrk="0" hangingPunct="1"/>
            <a:r>
              <a:rPr kumimoji="0" lang="de-DE" dirty="0" smtClean="0"/>
              <a:t>Vierte Ebene</a:t>
            </a:r>
          </a:p>
          <a:p>
            <a:pPr lvl="4" eaLnBrk="1" latinLnBrk="0" hangingPunct="1"/>
            <a:r>
              <a:rPr kumimoji="0" lang="de-DE" dirty="0" smtClean="0"/>
              <a:t>Fünfte Ebene</a:t>
            </a:r>
            <a:endParaRPr kumimoji="0" lang="en-US" dirty="0"/>
          </a:p>
        </p:txBody>
      </p:sp>
      <p:sp>
        <p:nvSpPr>
          <p:cNvPr id="23" name="Foliennummernplatzhalt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endParaRPr lang="de-AT"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Adobe Fangsong Std R" pitchFamily="18" charset="-128"/>
          <a:ea typeface="Adobe Fangsong Std R" pitchFamily="18" charset="-128"/>
          <a:cs typeface="+mj-cs"/>
        </a:defRPr>
      </a:lvl1pPr>
    </p:titleStyle>
    <p:bodyStyle>
      <a:lvl1pPr marL="365760" indent="-256032" algn="l" rtl="0" eaLnBrk="1" latinLnBrk="0" hangingPunct="1">
        <a:spcBef>
          <a:spcPts val="300"/>
        </a:spcBef>
        <a:buClr>
          <a:srgbClr val="34643F"/>
        </a:buClr>
        <a:buFont typeface="Georgia"/>
        <a:buChar char="•"/>
        <a:defRPr kumimoji="0" sz="2800" kern="1200">
          <a:solidFill>
            <a:schemeClr val="tx1"/>
          </a:solidFill>
          <a:latin typeface="Adobe Fangsong Std R" pitchFamily="18" charset="-128"/>
          <a:ea typeface="Adobe Fangsong Std R" pitchFamily="18" charset="-128"/>
          <a:cs typeface="+mn-cs"/>
        </a:defRPr>
      </a:lvl1pPr>
      <a:lvl2pPr marL="658368" indent="-246888" algn="l" rtl="0" eaLnBrk="1" latinLnBrk="0" hangingPunct="1">
        <a:spcBef>
          <a:spcPts val="300"/>
        </a:spcBef>
        <a:buClr>
          <a:srgbClr val="34643F"/>
        </a:buClr>
        <a:buFont typeface="Georgia"/>
        <a:buChar char="▫"/>
        <a:defRPr kumimoji="0" sz="2600" kern="1200">
          <a:solidFill>
            <a:srgbClr val="34643F"/>
          </a:solidFill>
          <a:latin typeface="Adobe Fangsong Std R" pitchFamily="18" charset="-128"/>
          <a:ea typeface="Adobe Fangsong Std R" pitchFamily="18" charset="-128"/>
          <a:cs typeface="+mn-cs"/>
        </a:defRPr>
      </a:lvl2pPr>
      <a:lvl3pPr marL="923544" indent="-219456" algn="l" rtl="0" eaLnBrk="1" latinLnBrk="0" hangingPunct="1">
        <a:spcBef>
          <a:spcPts val="300"/>
        </a:spcBef>
        <a:buClr>
          <a:srgbClr val="34643F"/>
        </a:buClr>
        <a:buFont typeface="Wingdings 2"/>
        <a:buChar char=""/>
        <a:defRPr kumimoji="0" sz="2400" kern="1200">
          <a:solidFill>
            <a:schemeClr val="tx1">
              <a:lumMod val="95000"/>
              <a:lumOff val="5000"/>
            </a:schemeClr>
          </a:solidFill>
          <a:latin typeface="Adobe Fangsong Std R" pitchFamily="18" charset="-128"/>
          <a:ea typeface="Adobe Fangsong Std R" pitchFamily="18" charset="-128"/>
          <a:cs typeface="+mn-cs"/>
        </a:defRPr>
      </a:lvl3pPr>
      <a:lvl4pPr marL="1179576" indent="-201168" algn="l" rtl="0" eaLnBrk="1" latinLnBrk="0" hangingPunct="1">
        <a:spcBef>
          <a:spcPts val="300"/>
        </a:spcBef>
        <a:buClr>
          <a:srgbClr val="34643F"/>
        </a:buClr>
        <a:buFont typeface="Wingdings 2"/>
        <a:buChar char=""/>
        <a:defRPr kumimoji="0" sz="2200" kern="1200">
          <a:solidFill>
            <a:schemeClr val="tx1">
              <a:lumMod val="95000"/>
              <a:lumOff val="5000"/>
            </a:schemeClr>
          </a:solidFill>
          <a:latin typeface="Adobe Fangsong Std R" pitchFamily="18" charset="-128"/>
          <a:ea typeface="Adobe Fangsong Std R" pitchFamily="18" charset="-128"/>
          <a:cs typeface="+mn-cs"/>
        </a:defRPr>
      </a:lvl4pPr>
      <a:lvl5pPr marL="1389888" indent="-182880" algn="l" rtl="0" eaLnBrk="1" latinLnBrk="0" hangingPunct="1">
        <a:spcBef>
          <a:spcPts val="300"/>
        </a:spcBef>
        <a:buClr>
          <a:srgbClr val="34643F"/>
        </a:buClr>
        <a:buFont typeface="Georgia"/>
        <a:buChar char="▫"/>
        <a:defRPr kumimoji="0" sz="2000" kern="1200">
          <a:solidFill>
            <a:schemeClr val="tx1">
              <a:lumMod val="95000"/>
              <a:lumOff val="5000"/>
            </a:schemeClr>
          </a:solidFill>
          <a:latin typeface="Adobe Fangsong Std R" pitchFamily="18" charset="-128"/>
          <a:ea typeface="Adobe Fangsong Std R" pitchFamily="18" charset="-128"/>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ris.gv.a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3" Type="http://schemas.openxmlformats.org/officeDocument/2006/relationships/hyperlink" Target="http://www.endcorporalpunishment.org/progress/prohibiting-states/argentina.html" TargetMode="External"/><Relationship Id="rId18" Type="http://schemas.openxmlformats.org/officeDocument/2006/relationships/hyperlink" Target="http://www.endcorporalpunishment.org/progress/prohibiting-states/honduras.html" TargetMode="External"/><Relationship Id="rId26" Type="http://schemas.openxmlformats.org/officeDocument/2006/relationships/hyperlink" Target="http://www.endcorporalpunishment.org/progress/prohibiting-states/liechtenstein.html" TargetMode="External"/><Relationship Id="rId39" Type="http://schemas.openxmlformats.org/officeDocument/2006/relationships/hyperlink" Target="http://www.endcorporalpunishment.org/progress/prohibiting-states/romania.html" TargetMode="External"/><Relationship Id="rId3" Type="http://schemas.openxmlformats.org/officeDocument/2006/relationships/hyperlink" Target="http://www.endcorporalpunishment.org/progress/prohibiting-states/mongolia.html" TargetMode="External"/><Relationship Id="rId21" Type="http://schemas.openxmlformats.org/officeDocument/2006/relationships/hyperlink" Target="http://www.endcorporalpunishment.org/progress/prohibiting-states/albania.html" TargetMode="External"/><Relationship Id="rId34" Type="http://schemas.openxmlformats.org/officeDocument/2006/relationships/hyperlink" Target="http://www.endcorporalpunishment.org/progress/prohibiting-states/portugal.html" TargetMode="External"/><Relationship Id="rId42" Type="http://schemas.openxmlformats.org/officeDocument/2006/relationships/hyperlink" Target="http://www.endcorporalpunishment.org/progress/prohibiting-states/turkmenistan.html" TargetMode="External"/><Relationship Id="rId47" Type="http://schemas.openxmlformats.org/officeDocument/2006/relationships/hyperlink" Target="http://www.endcorporalpunishment.org/progress/prohibiting-states/latvia.html" TargetMode="External"/><Relationship Id="rId50" Type="http://schemas.openxmlformats.org/officeDocument/2006/relationships/hyperlink" Target="http://www.endcorporalpunishment.org/progress/prohibiting-states/austria.html" TargetMode="External"/><Relationship Id="rId7" Type="http://schemas.openxmlformats.org/officeDocument/2006/relationships/hyperlink" Target="http://www.endcorporalpunishment.org/progress/prohibiting-states/ireland.html" TargetMode="External"/><Relationship Id="rId12" Type="http://schemas.openxmlformats.org/officeDocument/2006/relationships/hyperlink" Target="http://www.endcorporalpunishment.org/progress/prohibiting-states/san-marino.html" TargetMode="External"/><Relationship Id="rId17" Type="http://schemas.openxmlformats.org/officeDocument/2006/relationships/hyperlink" Target="http://www.endcorporalpunishment.org/progress/prohibiting-states/cabo-verde.html" TargetMode="External"/><Relationship Id="rId25" Type="http://schemas.openxmlformats.org/officeDocument/2006/relationships/hyperlink" Target="http://www.endcorporalpunishment.org/progress/prohibiting-states/poland.html" TargetMode="External"/><Relationship Id="rId33" Type="http://schemas.openxmlformats.org/officeDocument/2006/relationships/hyperlink" Target="http://www.endcorporalpunishment.org/progress/prohibiting-states/uruguay.html" TargetMode="External"/><Relationship Id="rId38" Type="http://schemas.openxmlformats.org/officeDocument/2006/relationships/hyperlink" Target="http://www.endcorporalpunishment.org/progress/prohibiting-states/hungary.html" TargetMode="External"/><Relationship Id="rId46" Type="http://schemas.openxmlformats.org/officeDocument/2006/relationships/hyperlink" Target="http://www.endcorporalpunishment.org/progress/prohibiting-states/croatia.html" TargetMode="External"/><Relationship Id="rId2" Type="http://schemas.openxmlformats.org/officeDocument/2006/relationships/hyperlink" Target="http://www.endcorporalpunishment.org/progress/prohibiting-states/lithuania.html" TargetMode="External"/><Relationship Id="rId16" Type="http://schemas.openxmlformats.org/officeDocument/2006/relationships/hyperlink" Target="http://www.endcorporalpunishment.org/progress/prohibiting-states/malta.html" TargetMode="External"/><Relationship Id="rId20" Type="http://schemas.openxmlformats.org/officeDocument/2006/relationships/hyperlink" Target="http://www.endcorporalpunishment.org/progress/prohibiting-states/south-sudan.html" TargetMode="External"/><Relationship Id="rId29" Type="http://schemas.openxmlformats.org/officeDocument/2006/relationships/hyperlink" Target="http://www.endcorporalpunishment.org/progress/prohibiting-states/costa-rica.html" TargetMode="External"/><Relationship Id="rId41" Type="http://schemas.openxmlformats.org/officeDocument/2006/relationships/hyperlink" Target="http://www.endcorporalpunishment.org/progress/prohibiting-states/iceland.html" TargetMode="External"/><Relationship Id="rId1" Type="http://schemas.openxmlformats.org/officeDocument/2006/relationships/slideLayout" Target="../slideLayouts/slideLayout2.xml"/><Relationship Id="rId6" Type="http://schemas.openxmlformats.org/officeDocument/2006/relationships/hyperlink" Target="http://www.endcorporalpunishment.org/progress/prohibiting-states/benin.html" TargetMode="External"/><Relationship Id="rId11" Type="http://schemas.openxmlformats.org/officeDocument/2006/relationships/hyperlink" Target="http://www.endcorporalpunishment.org/progress/prohibiting-states/nicaragua.html" TargetMode="External"/><Relationship Id="rId24" Type="http://schemas.openxmlformats.org/officeDocument/2006/relationships/hyperlink" Target="http://www.endcorporalpunishment.org/progress/prohibiting-states/tunisia.html" TargetMode="External"/><Relationship Id="rId32" Type="http://schemas.openxmlformats.org/officeDocument/2006/relationships/hyperlink" Target="http://www.endcorporalpunishment.org/progress/prohibiting-states/venezuela.html" TargetMode="External"/><Relationship Id="rId37" Type="http://schemas.openxmlformats.org/officeDocument/2006/relationships/hyperlink" Target="http://www.endcorporalpunishment.org/progress/prohibiting-states/greece.html" TargetMode="External"/><Relationship Id="rId40" Type="http://schemas.openxmlformats.org/officeDocument/2006/relationships/hyperlink" Target="http://www.endcorporalpunishment.org/progress/prohibiting-states/ukraine.html" TargetMode="External"/><Relationship Id="rId45" Type="http://schemas.openxmlformats.org/officeDocument/2006/relationships/hyperlink" Target="http://www.endcorporalpunishment.org/progress/prohibiting-states/bulgaria.html" TargetMode="External"/><Relationship Id="rId53" Type="http://schemas.openxmlformats.org/officeDocument/2006/relationships/hyperlink" Target="http://www.endcorporalpunishment.org/progress/prohibiting-states/sweden.html" TargetMode="External"/><Relationship Id="rId5" Type="http://schemas.openxmlformats.org/officeDocument/2006/relationships/hyperlink" Target="http://www.endcorporalpunishment.org/progress/prohibiting-states/slovenia.html" TargetMode="External"/><Relationship Id="rId15" Type="http://schemas.openxmlformats.org/officeDocument/2006/relationships/hyperlink" Target="http://www.endcorporalpunishment.org/progress/prohibiting-states/brazil.html" TargetMode="External"/><Relationship Id="rId23" Type="http://schemas.openxmlformats.org/officeDocument/2006/relationships/hyperlink" Target="http://www.endcorporalpunishment.org/progress/prohibiting-states/kenya.html" TargetMode="External"/><Relationship Id="rId28" Type="http://schemas.openxmlformats.org/officeDocument/2006/relationships/hyperlink" Target="http://www.endcorporalpunishment.org/progress/prohibiting-states/republic-of-moldova.html" TargetMode="External"/><Relationship Id="rId36" Type="http://schemas.openxmlformats.org/officeDocument/2006/relationships/hyperlink" Target="http://www.endcorporalpunishment.org/progress/prohibiting-states/netherlands.html" TargetMode="External"/><Relationship Id="rId49" Type="http://schemas.openxmlformats.org/officeDocument/2006/relationships/hyperlink" Target="http://www.endcorporalpunishment.org/progress/prohibiting-states/cyprus.html" TargetMode="External"/><Relationship Id="rId10" Type="http://schemas.openxmlformats.org/officeDocument/2006/relationships/hyperlink" Target="http://www.endcorporalpunishment.org/progress/prohibiting-states/estonia.html" TargetMode="External"/><Relationship Id="rId19" Type="http://schemas.openxmlformats.org/officeDocument/2006/relationships/hyperlink" Target="http://www.endcorporalpunishment.org/progress/prohibiting-states/tfyr-macedonia.html" TargetMode="External"/><Relationship Id="rId31" Type="http://schemas.openxmlformats.org/officeDocument/2006/relationships/hyperlink" Target="http://www.endcorporalpunishment.org/progress/prohibiting-states/spain.html" TargetMode="External"/><Relationship Id="rId44" Type="http://schemas.openxmlformats.org/officeDocument/2006/relationships/hyperlink" Target="http://www.endcorporalpunishment.org/progress/prohibiting-states/israel.html" TargetMode="External"/><Relationship Id="rId52" Type="http://schemas.openxmlformats.org/officeDocument/2006/relationships/hyperlink" Target="http://www.endcorporalpunishment.org/progress/prohibiting-states/finland.html" TargetMode="External"/><Relationship Id="rId4" Type="http://schemas.openxmlformats.org/officeDocument/2006/relationships/hyperlink" Target="http://www.endcorporalpunishment.org/progress/prohibiting-states/paraguay.html" TargetMode="External"/><Relationship Id="rId9" Type="http://schemas.openxmlformats.org/officeDocument/2006/relationships/hyperlink" Target="http://www.endcorporalpunishment.org/progress/prohibiting-states/andorra.html" TargetMode="External"/><Relationship Id="rId14" Type="http://schemas.openxmlformats.org/officeDocument/2006/relationships/hyperlink" Target="http://www.endcorporalpunishment.org/progress/prohibiting-states/bolivia.html" TargetMode="External"/><Relationship Id="rId22" Type="http://schemas.openxmlformats.org/officeDocument/2006/relationships/hyperlink" Target="http://www.endcorporalpunishment.org/progress/prohibiting-states/congo,-republic-of.html" TargetMode="External"/><Relationship Id="rId27" Type="http://schemas.openxmlformats.org/officeDocument/2006/relationships/hyperlink" Target="http://www.endcorporalpunishment.org/progress/prohibiting-states/luxembourg.html" TargetMode="External"/><Relationship Id="rId30" Type="http://schemas.openxmlformats.org/officeDocument/2006/relationships/hyperlink" Target="http://www.endcorporalpunishment.org/progress/prohibiting-states/togo.html" TargetMode="External"/><Relationship Id="rId35" Type="http://schemas.openxmlformats.org/officeDocument/2006/relationships/hyperlink" Target="http://www.endcorporalpunishment.org/progress/prohibiting-states/new-zealand.html" TargetMode="External"/><Relationship Id="rId43" Type="http://schemas.openxmlformats.org/officeDocument/2006/relationships/hyperlink" Target="http://www.endcorporalpunishment.org/progress/prohibiting-states/germany.html" TargetMode="External"/><Relationship Id="rId48" Type="http://schemas.openxmlformats.org/officeDocument/2006/relationships/hyperlink" Target="http://www.endcorporalpunishment.org/progress/prohibiting-states/denmark.html" TargetMode="External"/><Relationship Id="rId8" Type="http://schemas.openxmlformats.org/officeDocument/2006/relationships/hyperlink" Target="http://www.endcorporalpunishment.org/progress/prohibiting-states/peru.html" TargetMode="External"/><Relationship Id="rId51" Type="http://schemas.openxmlformats.org/officeDocument/2006/relationships/hyperlink" Target="http://www.endcorporalpunishment.org/progress/prohibiting-states/norway.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saferinternet.at/" TargetMode="External"/><Relationship Id="rId3" Type="http://schemas.openxmlformats.org/officeDocument/2006/relationships/hyperlink" Target="http://www.gewaltinfo.at/" TargetMode="External"/><Relationship Id="rId7" Type="http://schemas.openxmlformats.org/officeDocument/2006/relationships/hyperlink" Target="http://www.make-it-safe.ecpat.a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kinderhabenrechte.at/" TargetMode="External"/><Relationship Id="rId5" Type="http://schemas.openxmlformats.org/officeDocument/2006/relationships/hyperlink" Target="http://www.kinderrechte.gv.at/" TargetMode="External"/><Relationship Id="rId4" Type="http://schemas.openxmlformats.org/officeDocument/2006/relationships/hyperlink" Target="http://www.kija.a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globalstudysectt.org/" TargetMode="External"/><Relationship Id="rId2" Type="http://schemas.openxmlformats.org/officeDocument/2006/relationships/hyperlink" Target="http://www.ecpat.org/" TargetMode="External"/><Relationship Id="rId1" Type="http://schemas.openxmlformats.org/officeDocument/2006/relationships/slideLayout" Target="../slideLayouts/slideLayout2.xml"/><Relationship Id="rId4" Type="http://schemas.openxmlformats.org/officeDocument/2006/relationships/hyperlink" Target="http://www.endcorporalpunishment.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uEMaIGql5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youtube.com/watch?v=J7Ci1RQZkBY" TargetMode="External"/><Relationship Id="rId5" Type="http://schemas.openxmlformats.org/officeDocument/2006/relationships/hyperlink" Target="https://www.youtube.com/watch?v=J7Ci1RQZkBY&amp;feature=youtu.be" TargetMode="External"/><Relationship Id="rId4" Type="http://schemas.openxmlformats.org/officeDocument/2006/relationships/hyperlink" Target="https://www.youtube.com/watch?v=g1XZxE4gQjo"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bit.ly/2EZBmcD" TargetMode="External"/><Relationship Id="rId2" Type="http://schemas.openxmlformats.org/officeDocument/2006/relationships/hyperlink" Target="http://bit.ly/2D1zRgI" TargetMode="External"/><Relationship Id="rId1" Type="http://schemas.openxmlformats.org/officeDocument/2006/relationships/slideLayout" Target="../slideLayouts/slideLayout2.xml"/><Relationship Id="rId4" Type="http://schemas.openxmlformats.org/officeDocument/2006/relationships/hyperlink" Target="http://bit.ly/2z93vg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Kinderrechtskonvention: 10 Grundrechte, 54 Artikel</a:t>
            </a:r>
            <a:endParaRPr lang="de-AT" dirty="0"/>
          </a:p>
        </p:txBody>
      </p:sp>
      <p:pic>
        <p:nvPicPr>
          <p:cNvPr id="2050"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48426" y="1412875"/>
            <a:ext cx="5559878" cy="4324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8129" name="Rectangle 1"/>
          <p:cNvSpPr>
            <a:spLocks noChangeArrowheads="1"/>
          </p:cNvSpPr>
          <p:nvPr/>
        </p:nvSpPr>
        <p:spPr bwMode="auto">
          <a:xfrm>
            <a:off x="1691680" y="5695365"/>
            <a:ext cx="504056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de-AT" sz="1100" dirty="0" smtClean="0">
                <a:latin typeface="Calibri" pitchFamily="34" charset="0"/>
              </a:rPr>
              <a:t>UNICEF Deutschland (2017)</a:t>
            </a:r>
            <a:endParaRPr kumimoji="0" lang="de-DE" sz="1100" b="0" i="0" u="none" strike="noStrike" cap="none" normalizeH="0" baseline="0" dirty="0" smtClean="0">
              <a:ln>
                <a:noFill/>
              </a:ln>
              <a:solidFill>
                <a:schemeClr val="tx1"/>
              </a:solidFill>
              <a:effectLst/>
              <a:latin typeface="Calibri" pitchFamily="34" charset="0"/>
              <a:cs typeface="Arial" pitchFamily="34" charset="0"/>
            </a:endParaRPr>
          </a:p>
        </p:txBody>
      </p:sp>
    </p:spTree>
    <p:extLst>
      <p:ext uri="{BB962C8B-B14F-4D97-AF65-F5344CB8AC3E}">
        <p14:creationId xmlns="" xmlns:p14="http://schemas.microsoft.com/office/powerpoint/2010/main" val="1947534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algn="l"/>
            <a:r>
              <a:rPr lang="de-DE" altLang="de-DE" dirty="0" smtClean="0"/>
              <a:t>Rechtliche</a:t>
            </a:r>
            <a:r>
              <a:rPr lang="de-DE" altLang="de-DE" sz="2800" b="1" dirty="0" smtClean="0">
                <a:solidFill>
                  <a:schemeClr val="tx1"/>
                </a:solidFill>
                <a:latin typeface="PT Sans" pitchFamily="34" charset="0"/>
              </a:rPr>
              <a:t> </a:t>
            </a:r>
            <a:r>
              <a:rPr lang="de-DE" altLang="de-DE" dirty="0" smtClean="0"/>
              <a:t>Grundlagen Kinderschutz - Österreich </a:t>
            </a:r>
          </a:p>
        </p:txBody>
      </p:sp>
      <p:sp>
        <p:nvSpPr>
          <p:cNvPr id="10243" name="Inhaltsplatzhalter 2"/>
          <p:cNvSpPr>
            <a:spLocks noGrp="1"/>
          </p:cNvSpPr>
          <p:nvPr>
            <p:ph idx="1"/>
          </p:nvPr>
        </p:nvSpPr>
        <p:spPr>
          <a:xfrm>
            <a:off x="395536" y="1196752"/>
            <a:ext cx="8748464" cy="4741986"/>
          </a:xfrm>
        </p:spPr>
        <p:txBody>
          <a:bodyPr>
            <a:noAutofit/>
          </a:bodyPr>
          <a:lstStyle/>
          <a:p>
            <a:pPr>
              <a:lnSpc>
                <a:spcPct val="150000"/>
              </a:lnSpc>
              <a:buFont typeface="Wingdings" pitchFamily="2" charset="2"/>
              <a:buChar char="Ø"/>
              <a:defRPr/>
            </a:pPr>
            <a:r>
              <a:rPr lang="de-DE" altLang="de-DE" sz="1800" dirty="0" smtClean="0">
                <a:solidFill>
                  <a:prstClr val="black"/>
                </a:solidFill>
                <a:latin typeface="Calibri"/>
                <a:ea typeface="+mn-ea"/>
              </a:rPr>
              <a:t>UN-Kinderrechtskonvention, 1989 </a:t>
            </a:r>
          </a:p>
          <a:p>
            <a:pPr>
              <a:lnSpc>
                <a:spcPct val="150000"/>
              </a:lnSpc>
              <a:buFont typeface="Wingdings" pitchFamily="2" charset="2"/>
              <a:buChar char="Ø"/>
              <a:defRPr/>
            </a:pPr>
            <a:r>
              <a:rPr lang="de-DE" altLang="de-DE" sz="1800" dirty="0" smtClean="0">
                <a:solidFill>
                  <a:prstClr val="black"/>
                </a:solidFill>
                <a:latin typeface="Calibri"/>
                <a:ea typeface="+mn-ea"/>
              </a:rPr>
              <a:t>Gewaltverbot in der Erziehung, 1989</a:t>
            </a:r>
          </a:p>
          <a:p>
            <a:pPr>
              <a:lnSpc>
                <a:spcPct val="150000"/>
              </a:lnSpc>
              <a:buFont typeface="Wingdings" pitchFamily="2" charset="2"/>
              <a:buChar char="Ø"/>
              <a:defRPr/>
            </a:pPr>
            <a:r>
              <a:rPr lang="de-DE" altLang="de-DE" sz="1800" dirty="0" smtClean="0">
                <a:solidFill>
                  <a:prstClr val="black"/>
                </a:solidFill>
                <a:latin typeface="Calibri"/>
                <a:ea typeface="+mn-ea"/>
              </a:rPr>
              <a:t>Kinder- und Jugendhilfegesetz 2013 (Kindeswohl, Meldepflichten bei Kindeswohlgefährdung)</a:t>
            </a:r>
          </a:p>
          <a:p>
            <a:pPr>
              <a:lnSpc>
                <a:spcPct val="150000"/>
              </a:lnSpc>
              <a:buFont typeface="Wingdings" pitchFamily="2" charset="2"/>
              <a:buChar char="Ø"/>
              <a:defRPr/>
            </a:pPr>
            <a:r>
              <a:rPr lang="de-DE" altLang="de-DE" sz="1800" dirty="0" smtClean="0">
                <a:solidFill>
                  <a:prstClr val="black"/>
                </a:solidFill>
                <a:latin typeface="Calibri"/>
                <a:ea typeface="+mn-ea"/>
              </a:rPr>
              <a:t>9 Jugendschutzgesetze der Bundesländer</a:t>
            </a:r>
          </a:p>
          <a:p>
            <a:pPr>
              <a:lnSpc>
                <a:spcPct val="150000"/>
              </a:lnSpc>
              <a:buFont typeface="Wingdings" pitchFamily="2" charset="2"/>
              <a:buChar char="Ø"/>
              <a:defRPr/>
            </a:pPr>
            <a:r>
              <a:rPr lang="de-DE" altLang="de-DE" sz="1800" dirty="0" smtClean="0">
                <a:solidFill>
                  <a:prstClr val="black"/>
                </a:solidFill>
                <a:latin typeface="Calibri"/>
                <a:ea typeface="+mn-ea"/>
              </a:rPr>
              <a:t>Div. Bestimmungen des StGB</a:t>
            </a:r>
            <a:r>
              <a:rPr lang="de-DE" altLang="de-DE" sz="1800" dirty="0" smtClean="0">
                <a:solidFill>
                  <a:prstClr val="black"/>
                </a:solidFill>
                <a:latin typeface="Calibri"/>
              </a:rPr>
              <a:t>, Abschnitt 10 (</a:t>
            </a:r>
            <a:r>
              <a:rPr lang="de-DE" altLang="de-DE" sz="1800" dirty="0" smtClean="0">
                <a:solidFill>
                  <a:prstClr val="black"/>
                </a:solidFill>
                <a:latin typeface="Calibri"/>
                <a:hlinkClick r:id="rId3"/>
              </a:rPr>
              <a:t>www.ris.gv.at</a:t>
            </a:r>
            <a:r>
              <a:rPr lang="de-DE" altLang="de-DE" sz="1800" dirty="0" smtClean="0">
                <a:solidFill>
                  <a:prstClr val="black"/>
                </a:solidFill>
                <a:latin typeface="Calibri"/>
              </a:rPr>
              <a:t>)</a:t>
            </a:r>
            <a:endParaRPr lang="de-DE" altLang="de-DE" sz="1800" dirty="0" smtClean="0">
              <a:solidFill>
                <a:prstClr val="black"/>
              </a:solidFill>
              <a:latin typeface="Calibri"/>
              <a:ea typeface="+mn-ea"/>
            </a:endParaRPr>
          </a:p>
          <a:p>
            <a:pPr>
              <a:lnSpc>
                <a:spcPct val="150000"/>
              </a:lnSpc>
              <a:buFont typeface="Wingdings" pitchFamily="2" charset="2"/>
              <a:buChar char="Ø"/>
              <a:defRPr/>
            </a:pPr>
            <a:r>
              <a:rPr lang="de-DE" altLang="de-DE" sz="1800" dirty="0" smtClean="0">
                <a:solidFill>
                  <a:prstClr val="black"/>
                </a:solidFill>
                <a:latin typeface="Calibri"/>
                <a:ea typeface="+mn-ea"/>
              </a:rPr>
              <a:t>BVG Kinderrechte, 20.1.2011 – z.B. Gewaltverbot Art. 5</a:t>
            </a:r>
          </a:p>
          <a:p>
            <a:pPr>
              <a:lnSpc>
                <a:spcPct val="150000"/>
              </a:lnSpc>
              <a:buFont typeface="Wingdings" pitchFamily="2" charset="2"/>
              <a:buChar char="Ø"/>
              <a:defRPr/>
            </a:pPr>
            <a:r>
              <a:rPr lang="de-AT" sz="1800" dirty="0" smtClean="0">
                <a:solidFill>
                  <a:prstClr val="black"/>
                </a:solidFill>
                <a:latin typeface="Calibri"/>
              </a:rPr>
              <a:t>Extraterritorialgesetz seit 1997 gültig in Österreich</a:t>
            </a:r>
          </a:p>
          <a:p>
            <a:pPr lvl="1">
              <a:lnSpc>
                <a:spcPct val="150000"/>
              </a:lnSpc>
              <a:buFont typeface="Wingdings" pitchFamily="2" charset="2"/>
              <a:buChar char="§"/>
              <a:defRPr/>
            </a:pPr>
            <a:r>
              <a:rPr lang="de-AT" sz="1800" dirty="0" smtClean="0">
                <a:solidFill>
                  <a:prstClr val="black"/>
                </a:solidFill>
                <a:latin typeface="Calibri"/>
              </a:rPr>
              <a:t>Aufhebung des Grundsatzes, dass Tat nur dort strafrechtlich verfolgt werden darf, wo die Tat begangen wurde </a:t>
            </a:r>
          </a:p>
          <a:p>
            <a:pPr lvl="1">
              <a:lnSpc>
                <a:spcPct val="150000"/>
              </a:lnSpc>
              <a:buFont typeface="Wingdings" pitchFamily="2" charset="2"/>
              <a:buChar char="§"/>
              <a:defRPr/>
            </a:pPr>
            <a:r>
              <a:rPr lang="de-AT" sz="1800" dirty="0" smtClean="0">
                <a:solidFill>
                  <a:prstClr val="black"/>
                </a:solidFill>
                <a:latin typeface="Calibri"/>
              </a:rPr>
              <a:t>bei sexueller Ausbeutung von Kindern wird auch im Heimatland strafrechtlich verfolgt</a:t>
            </a:r>
          </a:p>
          <a:p>
            <a:pPr>
              <a:defRPr/>
            </a:pPr>
            <a:endParaRPr lang="de-DE" altLang="de-DE" sz="2400" dirty="0" smtClean="0">
              <a:solidFill>
                <a:prstClr val="black"/>
              </a:solidFill>
              <a:latin typeface="Calibri"/>
              <a:ea typeface="+mn-ea"/>
            </a:endParaRPr>
          </a:p>
          <a:p>
            <a:pPr>
              <a:defRPr/>
            </a:pPr>
            <a:endParaRPr lang="de-DE" altLang="de-DE" sz="2400" dirty="0" smtClean="0">
              <a:solidFill>
                <a:prstClr val="black"/>
              </a:solidFill>
              <a:latin typeface="Calibri"/>
              <a:ea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normAutofit/>
          </a:bodyPr>
          <a:lstStyle/>
          <a:p>
            <a:pPr algn="l"/>
            <a:r>
              <a:rPr lang="de-AT" altLang="de-DE" dirty="0" smtClean="0"/>
              <a:t>Formen von Gewalt</a:t>
            </a:r>
          </a:p>
        </p:txBody>
      </p:sp>
      <p:sp>
        <p:nvSpPr>
          <p:cNvPr id="12291" name="Inhaltsplatzhalter 2"/>
          <p:cNvSpPr>
            <a:spLocks noGrp="1"/>
          </p:cNvSpPr>
          <p:nvPr>
            <p:ph idx="1"/>
          </p:nvPr>
        </p:nvSpPr>
        <p:spPr>
          <a:xfrm>
            <a:off x="755576" y="1124744"/>
            <a:ext cx="8604448" cy="5328592"/>
          </a:xfrm>
        </p:spPr>
        <p:txBody>
          <a:bodyPr>
            <a:noAutofit/>
          </a:bodyPr>
          <a:lstStyle/>
          <a:p>
            <a:pPr>
              <a:lnSpc>
                <a:spcPct val="170000"/>
              </a:lnSpc>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b="1" dirty="0" smtClean="0">
                <a:solidFill>
                  <a:prstClr val="black"/>
                </a:solidFill>
                <a:latin typeface="Calibri"/>
                <a:ea typeface="+mn-ea"/>
              </a:rPr>
              <a:t>Physische Gewalt</a:t>
            </a:r>
          </a:p>
          <a:p>
            <a:pPr>
              <a:lnSpc>
                <a:spcPct val="170000"/>
              </a:lnSpc>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b="1" dirty="0" smtClean="0">
                <a:solidFill>
                  <a:prstClr val="black"/>
                </a:solidFill>
                <a:latin typeface="Calibri"/>
                <a:ea typeface="+mn-ea"/>
              </a:rPr>
              <a:t>Psychische Gewalt</a:t>
            </a:r>
          </a:p>
          <a:p>
            <a:pPr lvl="1">
              <a:lnSpc>
                <a:spcPct val="170000"/>
              </a:lnSpc>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dirty="0" smtClean="0">
                <a:solidFill>
                  <a:prstClr val="black"/>
                </a:solidFill>
                <a:latin typeface="Calibri"/>
                <a:ea typeface="+mn-ea"/>
              </a:rPr>
              <a:t>z.B. Heruntermachen, Erniedrigen, Bloßstellen Entzug der Aufmerksamkeit/Zuwendung, Einsperren, Verbote</a:t>
            </a:r>
          </a:p>
          <a:p>
            <a:pPr>
              <a:lnSpc>
                <a:spcPct val="170000"/>
              </a:lnSpc>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b="1" dirty="0" smtClean="0">
                <a:solidFill>
                  <a:prstClr val="black"/>
                </a:solidFill>
                <a:latin typeface="Calibri"/>
                <a:ea typeface="+mn-ea"/>
              </a:rPr>
              <a:t>Vernachlässigung</a:t>
            </a:r>
          </a:p>
          <a:p>
            <a:pPr lvl="1">
              <a:lnSpc>
                <a:spcPct val="170000"/>
              </a:lnSpc>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dirty="0" smtClean="0">
                <a:solidFill>
                  <a:prstClr val="black"/>
                </a:solidFill>
                <a:latin typeface="Calibri"/>
                <a:ea typeface="+mn-ea"/>
              </a:rPr>
              <a:t>z.B. Kleidung, Aussehen, Körperpflege, Ernährung...</a:t>
            </a:r>
          </a:p>
          <a:p>
            <a:pPr>
              <a:lnSpc>
                <a:spcPct val="170000"/>
              </a:lnSpc>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b="1" dirty="0" smtClean="0">
                <a:solidFill>
                  <a:prstClr val="black"/>
                </a:solidFill>
                <a:latin typeface="Calibri"/>
                <a:ea typeface="+mn-ea"/>
              </a:rPr>
              <a:t>Sexualisierte Gewaltformen</a:t>
            </a:r>
          </a:p>
          <a:p>
            <a:pPr lvl="1">
              <a:lnSpc>
                <a:spcPct val="170000"/>
              </a:lnSpc>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dirty="0" smtClean="0">
                <a:solidFill>
                  <a:prstClr val="black"/>
                </a:solidFill>
                <a:latin typeface="Calibri"/>
                <a:ea typeface="+mn-ea"/>
              </a:rPr>
              <a:t>z.B. Grenzverletzungen (verbal, körperlich), grapschen, Geschlechtsverkehr, </a:t>
            </a:r>
            <a:br>
              <a:rPr lang="de-DE" altLang="de-DE" sz="1800" dirty="0" smtClean="0">
                <a:solidFill>
                  <a:prstClr val="black"/>
                </a:solidFill>
                <a:latin typeface="Calibri"/>
                <a:ea typeface="+mn-ea"/>
              </a:rPr>
            </a:br>
            <a:r>
              <a:rPr lang="de-DE" altLang="de-DE" sz="1800" dirty="0" smtClean="0">
                <a:solidFill>
                  <a:prstClr val="black"/>
                </a:solidFill>
                <a:latin typeface="Calibri"/>
                <a:ea typeface="+mn-ea"/>
              </a:rPr>
              <a:t>online-</a:t>
            </a:r>
            <a:r>
              <a:rPr lang="de-DE" altLang="de-DE" sz="1800" dirty="0" err="1" smtClean="0">
                <a:solidFill>
                  <a:prstClr val="black"/>
                </a:solidFill>
                <a:latin typeface="Calibri"/>
                <a:ea typeface="+mn-ea"/>
              </a:rPr>
              <a:t>grooming</a:t>
            </a:r>
            <a:r>
              <a:rPr lang="de-DE" altLang="de-DE" sz="1800" dirty="0" smtClean="0">
                <a:solidFill>
                  <a:prstClr val="black"/>
                </a:solidFill>
                <a:latin typeface="Calibri"/>
                <a:ea typeface="+mn-ea"/>
              </a:rPr>
              <a:t>, </a:t>
            </a:r>
            <a:r>
              <a:rPr lang="de-DE" altLang="de-DE" sz="1800" dirty="0" err="1" smtClean="0">
                <a:solidFill>
                  <a:prstClr val="black"/>
                </a:solidFill>
                <a:latin typeface="Calibri"/>
                <a:ea typeface="+mn-ea"/>
              </a:rPr>
              <a:t>stalken</a:t>
            </a:r>
            <a:endParaRPr lang="de-DE" altLang="de-DE" sz="1800" dirty="0" smtClean="0">
              <a:solidFill>
                <a:prstClr val="black"/>
              </a:solidFill>
              <a:latin typeface="Calibri"/>
              <a:ea typeface="+mn-ea"/>
            </a:endParaRPr>
          </a:p>
          <a:p>
            <a:pPr>
              <a:lnSpc>
                <a:spcPct val="170000"/>
              </a:lnSpc>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b="1" dirty="0" smtClean="0">
                <a:solidFill>
                  <a:prstClr val="black"/>
                </a:solidFill>
                <a:latin typeface="Calibri"/>
                <a:ea typeface="+mn-ea"/>
              </a:rPr>
              <a:t>Kinderarbeit</a:t>
            </a:r>
          </a:p>
          <a:p>
            <a:pPr>
              <a:lnSpc>
                <a:spcPct val="170000"/>
              </a:lnSpc>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b="1" dirty="0" smtClean="0">
                <a:solidFill>
                  <a:prstClr val="black"/>
                </a:solidFill>
                <a:latin typeface="Calibri"/>
                <a:ea typeface="+mn-ea"/>
              </a:rPr>
              <a:t>Problematik Waisenhäuse</a:t>
            </a:r>
            <a:r>
              <a:rPr lang="de-DE" altLang="de-DE" sz="1800" b="1" dirty="0" smtClean="0">
                <a:solidFill>
                  <a:srgbClr val="000000"/>
                </a:solidFill>
              </a:rPr>
              <a:t>r</a:t>
            </a:r>
          </a:p>
          <a:p>
            <a:pPr>
              <a:lnSpc>
                <a:spcPct val="80000"/>
              </a:lnSpc>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200" dirty="0" smtClean="0">
                <a:solidFill>
                  <a:srgbClr val="000000"/>
                </a:solidFill>
              </a:rPr>
              <a: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AT" altLang="de-DE" sz="12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normAutofit/>
          </a:bodyPr>
          <a:lstStyle/>
          <a:p>
            <a:r>
              <a:rPr lang="de-AT" altLang="de-DE" dirty="0" smtClean="0"/>
              <a:t>Beispiel: Gewalterfahrungen</a:t>
            </a:r>
          </a:p>
        </p:txBody>
      </p:sp>
      <p:sp>
        <p:nvSpPr>
          <p:cNvPr id="15363" name="Inhaltsplatzhalter 2"/>
          <p:cNvSpPr>
            <a:spLocks noGrp="1"/>
          </p:cNvSpPr>
          <p:nvPr>
            <p:ph idx="1"/>
          </p:nvPr>
        </p:nvSpPr>
        <p:spPr>
          <a:xfrm>
            <a:off x="395536" y="1412776"/>
            <a:ext cx="8229600" cy="5040560"/>
          </a:xfrm>
        </p:spPr>
        <p:txBody>
          <a:bodyPr>
            <a:normAutofit fontScale="92500" lnSpcReduction="10000"/>
          </a:bodyPr>
          <a:lstStyle/>
          <a:p>
            <a:pPr>
              <a:lnSpc>
                <a:spcPct val="150000"/>
              </a:lnSpc>
              <a:buFont typeface="Wingdings" pitchFamily="2" charset="2"/>
              <a:buChar char="Ø"/>
            </a:pPr>
            <a:r>
              <a:rPr lang="de-AT" altLang="de-DE" sz="2400" dirty="0" smtClean="0">
                <a:solidFill>
                  <a:schemeClr val="tx1"/>
                </a:solidFill>
              </a:rPr>
              <a:t>¾ der Befragten haben bis zum Alter von 16 Jahren psychische und/oder körperliche Gewalterfahrungen gemacht</a:t>
            </a:r>
          </a:p>
          <a:p>
            <a:pPr lvl="1">
              <a:lnSpc>
                <a:spcPct val="150000"/>
              </a:lnSpc>
              <a:buFont typeface="Wingdings" pitchFamily="2" charset="2"/>
              <a:buChar char="§"/>
            </a:pPr>
            <a:r>
              <a:rPr lang="de-AT" altLang="de-DE" sz="2200" dirty="0" smtClean="0">
                <a:solidFill>
                  <a:schemeClr val="tx1"/>
                </a:solidFill>
              </a:rPr>
              <a:t>Kaum Unterschiede zwischen Männern und Frauen!</a:t>
            </a:r>
          </a:p>
          <a:p>
            <a:pPr>
              <a:lnSpc>
                <a:spcPct val="150000"/>
              </a:lnSpc>
              <a:buFont typeface="Wingdings" pitchFamily="2" charset="2"/>
              <a:buChar char="Ø"/>
            </a:pPr>
            <a:endParaRPr lang="de-AT" altLang="de-DE" sz="2400" dirty="0" smtClean="0">
              <a:solidFill>
                <a:schemeClr val="tx1"/>
              </a:solidFill>
            </a:endParaRPr>
          </a:p>
          <a:p>
            <a:pPr>
              <a:lnSpc>
                <a:spcPct val="150000"/>
              </a:lnSpc>
              <a:buFont typeface="Wingdings" pitchFamily="2" charset="2"/>
              <a:buChar char="Ø"/>
            </a:pPr>
            <a:r>
              <a:rPr lang="de-AT" altLang="de-DE" sz="2400" dirty="0" smtClean="0">
                <a:solidFill>
                  <a:schemeClr val="tx1"/>
                </a:solidFill>
              </a:rPr>
              <a:t>Bei Sexueller Gewalt großer Unterschied:</a:t>
            </a:r>
          </a:p>
          <a:p>
            <a:pPr lvl="2">
              <a:lnSpc>
                <a:spcPct val="150000"/>
              </a:lnSpc>
              <a:buFont typeface="Wingdings" pitchFamily="2" charset="2"/>
              <a:buChar char="§"/>
            </a:pPr>
            <a:r>
              <a:rPr lang="de-AT" altLang="de-DE" sz="2200" dirty="0" smtClean="0">
                <a:solidFill>
                  <a:schemeClr val="tx1"/>
                </a:solidFill>
              </a:rPr>
              <a:t>27,7 % der Frauen</a:t>
            </a:r>
          </a:p>
          <a:p>
            <a:pPr lvl="2">
              <a:lnSpc>
                <a:spcPct val="150000"/>
              </a:lnSpc>
              <a:buFont typeface="Wingdings" pitchFamily="2" charset="2"/>
              <a:buChar char="§"/>
            </a:pPr>
            <a:r>
              <a:rPr lang="de-AT" altLang="de-DE" sz="2200" dirty="0" smtClean="0">
                <a:solidFill>
                  <a:schemeClr val="tx1"/>
                </a:solidFill>
              </a:rPr>
              <a:t>12 % der Männer</a:t>
            </a:r>
          </a:p>
          <a:p>
            <a:pPr lvl="2">
              <a:lnSpc>
                <a:spcPct val="150000"/>
              </a:lnSpc>
              <a:buFont typeface="Wingdings" pitchFamily="2" charset="2"/>
              <a:buChar char="§"/>
            </a:pPr>
            <a:r>
              <a:rPr lang="de-AT" altLang="de-DE" sz="2200" b="1" dirty="0" smtClean="0">
                <a:solidFill>
                  <a:schemeClr val="tx1"/>
                </a:solidFill>
              </a:rPr>
              <a:t>International sehr ähnlich!</a:t>
            </a:r>
          </a:p>
          <a:p>
            <a:pPr lvl="2"/>
            <a:endParaRPr lang="de-AT" altLang="de-DE" b="1" dirty="0" smtClean="0">
              <a:solidFill>
                <a:schemeClr val="tx1"/>
              </a:solidFill>
            </a:endParaRPr>
          </a:p>
          <a:p>
            <a:pPr marL="360000" lvl="2" algn="ctr">
              <a:buNone/>
            </a:pPr>
            <a:r>
              <a:rPr lang="de-DE" altLang="de-DE" b="1" dirty="0" smtClean="0">
                <a:solidFill>
                  <a:srgbClr val="FF0000"/>
                </a:solidFill>
              </a:rPr>
              <a:t>Ein Kind benötigt im Schnitt 7 Kontaktanläufe, </a:t>
            </a:r>
          </a:p>
          <a:p>
            <a:pPr marL="360000" lvl="2" algn="ctr">
              <a:buNone/>
            </a:pPr>
            <a:r>
              <a:rPr lang="de-DE" altLang="de-DE" b="1" dirty="0" smtClean="0">
                <a:solidFill>
                  <a:srgbClr val="FF0000"/>
                </a:solidFill>
              </a:rPr>
              <a:t>bevor ihr*ihm geholfen wird…</a:t>
            </a:r>
            <a:endParaRPr lang="de-AT" altLang="de-DE" dirty="0" smtClean="0">
              <a:solidFill>
                <a:schemeClr val="tx1"/>
              </a:solidFill>
            </a:endParaRPr>
          </a:p>
        </p:txBody>
      </p:sp>
      <p:sp>
        <p:nvSpPr>
          <p:cNvPr id="5" name="Rechteck 4"/>
          <p:cNvSpPr/>
          <p:nvPr/>
        </p:nvSpPr>
        <p:spPr>
          <a:xfrm>
            <a:off x="7668344" y="6381328"/>
            <a:ext cx="1023037" cy="261610"/>
          </a:xfrm>
          <a:prstGeom prst="rect">
            <a:avLst/>
          </a:prstGeom>
        </p:spPr>
        <p:txBody>
          <a:bodyPr wrap="none">
            <a:spAutoFit/>
          </a:bodyPr>
          <a:lstStyle/>
          <a:p>
            <a:r>
              <a:rPr lang="de-AT" sz="1100" dirty="0" smtClean="0">
                <a:latin typeface="Calibri" pitchFamily="34" charset="0"/>
              </a:rPr>
              <a:t>BMWFJ (2009)</a:t>
            </a:r>
            <a:endParaRPr lang="de-DE" sz="1100"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 Österreich - Gewaltverbot</a:t>
            </a:r>
            <a:endParaRPr lang="de-AT" dirty="0"/>
          </a:p>
        </p:txBody>
      </p:sp>
      <p:sp>
        <p:nvSpPr>
          <p:cNvPr id="3" name="Inhaltsplatzhalter 2"/>
          <p:cNvSpPr>
            <a:spLocks noGrp="1"/>
          </p:cNvSpPr>
          <p:nvPr>
            <p:ph idx="1"/>
          </p:nvPr>
        </p:nvSpPr>
        <p:spPr>
          <a:xfrm>
            <a:off x="611560" y="1412776"/>
            <a:ext cx="8424936" cy="4824536"/>
          </a:xfrm>
        </p:spPr>
        <p:txBody>
          <a:bodyPr>
            <a:noAutofit/>
          </a:bodyPr>
          <a:lstStyle/>
          <a:p>
            <a:pPr>
              <a:lnSpc>
                <a:spcPct val="160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2400" dirty="0" smtClean="0">
                <a:solidFill>
                  <a:prstClr val="black"/>
                </a:solidFill>
                <a:latin typeface="Calibri"/>
                <a:ea typeface="+mn-ea"/>
              </a:rPr>
              <a:t>Studie i.A. des Familienministeriums: </a:t>
            </a:r>
          </a:p>
          <a:p>
            <a:pPr>
              <a:lnSpc>
                <a:spcPct val="160000"/>
              </a:lnSpc>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2400" dirty="0" smtClean="0">
                <a:solidFill>
                  <a:prstClr val="black"/>
                </a:solidFill>
                <a:latin typeface="Calibri"/>
                <a:ea typeface="+mn-ea"/>
              </a:rPr>
              <a:t>Trotz Gewaltverbot seit 1989 </a:t>
            </a:r>
          </a:p>
          <a:p>
            <a:pPr>
              <a:lnSpc>
                <a:spcPct val="160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2400" dirty="0" smtClean="0">
                <a:solidFill>
                  <a:prstClr val="black"/>
                </a:solidFill>
                <a:latin typeface="Calibri"/>
                <a:ea typeface="+mn-ea"/>
                <a:sym typeface="Wingdings" pitchFamily="2" charset="2"/>
              </a:rPr>
              <a:t>	 </a:t>
            </a:r>
            <a:r>
              <a:rPr lang="de-DE" altLang="de-DE" sz="2400" dirty="0" smtClean="0">
                <a:solidFill>
                  <a:prstClr val="black"/>
                </a:solidFill>
                <a:latin typeface="Calibri"/>
                <a:ea typeface="+mn-ea"/>
              </a:rPr>
              <a:t>30 % kennen das Gewaltverbot nicht</a:t>
            </a:r>
          </a:p>
          <a:p>
            <a:pPr>
              <a:lnSpc>
                <a:spcPct val="160000"/>
              </a:lnSpc>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2400" dirty="0" smtClean="0">
                <a:solidFill>
                  <a:prstClr val="black"/>
                </a:solidFill>
                <a:latin typeface="Calibri"/>
                <a:ea typeface="+mn-ea"/>
              </a:rPr>
              <a:t>Die Hälfte bis zu zwei Drittel aller Eltern in Österreich wenden nach wie vor „milde Formen“ körperlicher Züchtigung an</a:t>
            </a:r>
          </a:p>
          <a:p>
            <a:pPr>
              <a:lnSpc>
                <a:spcPct val="160000"/>
              </a:lnSpc>
              <a:spcAft>
                <a:spcPts val="600"/>
              </a:spcAft>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2400" dirty="0" smtClean="0">
                <a:solidFill>
                  <a:prstClr val="black"/>
                </a:solidFill>
                <a:latin typeface="Calibri"/>
                <a:ea typeface="+mn-ea"/>
              </a:rPr>
              <a:t>Aber: härtere Formen physischer Gewalt werden aber wenig bis gar nicht mehr toleriert </a:t>
            </a:r>
          </a:p>
        </p:txBody>
      </p:sp>
      <p:sp>
        <p:nvSpPr>
          <p:cNvPr id="4" name="Rechteck 3"/>
          <p:cNvSpPr/>
          <p:nvPr/>
        </p:nvSpPr>
        <p:spPr>
          <a:xfrm rot="10800000" flipV="1">
            <a:off x="7308304" y="6291172"/>
            <a:ext cx="1541319" cy="261610"/>
          </a:xfrm>
          <a:prstGeom prst="rect">
            <a:avLst/>
          </a:prstGeom>
        </p:spPr>
        <p:txBody>
          <a:bodyPr wrap="square">
            <a:spAutoFit/>
          </a:bodyPr>
          <a:lstStyle/>
          <a:p>
            <a:r>
              <a:rPr lang="de-AT" sz="1100" dirty="0" smtClean="0">
                <a:latin typeface="Calibri" pitchFamily="34" charset="0"/>
              </a:rPr>
              <a:t>BMWFJ (2009)</a:t>
            </a:r>
            <a:endParaRPr lang="de-DE" sz="1100" dirty="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Ländervergleich</a:t>
            </a:r>
            <a:endParaRPr lang="de-AT" dirty="0"/>
          </a:p>
        </p:txBody>
      </p:sp>
      <p:pic>
        <p:nvPicPr>
          <p:cNvPr id="27650" name="Picture 2"/>
          <p:cNvPicPr>
            <a:picLocks noChangeAspect="1" noChangeArrowheads="1"/>
          </p:cNvPicPr>
          <p:nvPr/>
        </p:nvPicPr>
        <p:blipFill>
          <a:blip r:embed="rId3" cstate="print"/>
          <a:srcRect/>
          <a:stretch>
            <a:fillRect/>
          </a:stretch>
        </p:blipFill>
        <p:spPr bwMode="auto">
          <a:xfrm>
            <a:off x="160095" y="1410817"/>
            <a:ext cx="8804393" cy="5330551"/>
          </a:xfrm>
          <a:prstGeom prst="rect">
            <a:avLst/>
          </a:prstGeom>
          <a:noFill/>
          <a:ln w="9525">
            <a:noFill/>
            <a:miter lim="800000"/>
            <a:headEnd/>
            <a:tailEnd/>
          </a:ln>
        </p:spPr>
      </p:pic>
      <p:sp>
        <p:nvSpPr>
          <p:cNvPr id="5" name="Inhaltsplatzhalter 4"/>
          <p:cNvSpPr>
            <a:spLocks noGrp="1"/>
          </p:cNvSpPr>
          <p:nvPr>
            <p:ph idx="1"/>
          </p:nvPr>
        </p:nvSpPr>
        <p:spPr>
          <a:xfrm>
            <a:off x="662880" y="6637344"/>
            <a:ext cx="8229600" cy="220656"/>
          </a:xfrm>
        </p:spPr>
        <p:txBody>
          <a:bodyPr>
            <a:noAutofit/>
          </a:bodyPr>
          <a:lstStyle/>
          <a:p>
            <a:pPr algn="r">
              <a:buNone/>
            </a:pPr>
            <a:r>
              <a:rPr lang="de-AT" sz="1100" dirty="0" smtClean="0"/>
              <a:t>BMWFJ (2009)</a:t>
            </a:r>
            <a:r>
              <a:rPr lang="de-DE" altLang="de-DE" sz="1100" dirty="0" smtClean="0">
                <a:solidFill>
                  <a:srgbClr val="000000"/>
                </a:solidFill>
              </a:rPr>
              <a:t>, S. 15</a:t>
            </a:r>
            <a:endParaRPr lang="de-DE" sz="11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Prohibition corporal punishment</a:t>
            </a:r>
            <a:endParaRPr lang="en-US" dirty="0"/>
          </a:p>
        </p:txBody>
      </p:sp>
      <p:sp>
        <p:nvSpPr>
          <p:cNvPr id="5" name="Inhaltsplatzhalter 4"/>
          <p:cNvSpPr>
            <a:spLocks noGrp="1"/>
          </p:cNvSpPr>
          <p:nvPr>
            <p:ph idx="1"/>
          </p:nvPr>
        </p:nvSpPr>
        <p:spPr>
          <a:xfrm>
            <a:off x="5364088" y="6425952"/>
            <a:ext cx="3528392" cy="459432"/>
          </a:xfrm>
        </p:spPr>
        <p:txBody>
          <a:bodyPr>
            <a:normAutofit/>
          </a:bodyPr>
          <a:lstStyle/>
          <a:p>
            <a:pPr>
              <a:buNone/>
            </a:pPr>
            <a:r>
              <a:rPr lang="en-US" sz="1100" dirty="0" smtClean="0"/>
              <a:t>Global Initiative to End All Corporal Punishment of Children (2017), S. 7</a:t>
            </a:r>
          </a:p>
          <a:p>
            <a:pPr>
              <a:buNone/>
            </a:pPr>
            <a:endParaRPr lang="de-DE" sz="1100" dirty="0"/>
          </a:p>
        </p:txBody>
      </p:sp>
      <p:sp>
        <p:nvSpPr>
          <p:cNvPr id="6" name="Textfeld 5"/>
          <p:cNvSpPr txBox="1"/>
          <p:nvPr/>
        </p:nvSpPr>
        <p:spPr>
          <a:xfrm>
            <a:off x="6300192" y="3501008"/>
            <a:ext cx="2016224" cy="707886"/>
          </a:xfrm>
          <a:prstGeom prst="rect">
            <a:avLst/>
          </a:prstGeom>
          <a:noFill/>
        </p:spPr>
        <p:txBody>
          <a:bodyPr wrap="square" rtlCol="0">
            <a:spAutoFit/>
          </a:bodyPr>
          <a:lstStyle/>
          <a:p>
            <a:pPr algn="ctr"/>
            <a:r>
              <a:rPr lang="de-DE" sz="2000" b="1" dirty="0" smtClean="0">
                <a:latin typeface="Calibri" pitchFamily="34" charset="0"/>
              </a:rPr>
              <a:t>Österreich </a:t>
            </a:r>
          </a:p>
          <a:p>
            <a:pPr algn="ctr"/>
            <a:r>
              <a:rPr lang="de-DE" sz="2000" b="1" dirty="0" smtClean="0">
                <a:latin typeface="Calibri" pitchFamily="34" charset="0"/>
              </a:rPr>
              <a:t>seit 1989</a:t>
            </a:r>
            <a:endParaRPr lang="de-DE" sz="2000" b="1" dirty="0">
              <a:latin typeface="Calibri" pitchFamily="34" charset="0"/>
            </a:endParaRPr>
          </a:p>
        </p:txBody>
      </p:sp>
      <p:pic>
        <p:nvPicPr>
          <p:cNvPr id="28674" name="Picture 2"/>
          <p:cNvPicPr>
            <a:picLocks noChangeAspect="1" noChangeArrowheads="1"/>
          </p:cNvPicPr>
          <p:nvPr/>
        </p:nvPicPr>
        <p:blipFill>
          <a:blip r:embed="rId3" cstate="print"/>
          <a:srcRect/>
          <a:stretch>
            <a:fillRect/>
          </a:stretch>
        </p:blipFill>
        <p:spPr bwMode="auto">
          <a:xfrm>
            <a:off x="179512" y="1275774"/>
            <a:ext cx="5040560" cy="55315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Totalverbot</a:t>
            </a:r>
            <a:r>
              <a:rPr lang="en-US" dirty="0" smtClean="0"/>
              <a:t> </a:t>
            </a:r>
            <a:r>
              <a:rPr lang="en-US" dirty="0" err="1" smtClean="0"/>
              <a:t>Körperliche</a:t>
            </a:r>
            <a:r>
              <a:rPr lang="en-US" dirty="0" smtClean="0"/>
              <a:t> </a:t>
            </a:r>
            <a:r>
              <a:rPr lang="en-US" dirty="0" err="1" smtClean="0"/>
              <a:t>Züchtigung</a:t>
            </a:r>
            <a:r>
              <a:rPr lang="en-US" dirty="0" smtClean="0"/>
              <a:t> (52 </a:t>
            </a:r>
            <a:r>
              <a:rPr lang="en-US" dirty="0" err="1" smtClean="0"/>
              <a:t>Staaten</a:t>
            </a:r>
            <a:r>
              <a:rPr lang="en-US" dirty="0" smtClean="0"/>
              <a:t>)</a:t>
            </a:r>
            <a:endParaRPr lang="en-US" dirty="0"/>
          </a:p>
        </p:txBody>
      </p:sp>
      <p:sp>
        <p:nvSpPr>
          <p:cNvPr id="3" name="Inhaltsplatzhalter 2"/>
          <p:cNvSpPr>
            <a:spLocks noGrp="1"/>
          </p:cNvSpPr>
          <p:nvPr>
            <p:ph idx="1"/>
          </p:nvPr>
        </p:nvSpPr>
        <p:spPr>
          <a:xfrm>
            <a:off x="1043608" y="1340768"/>
            <a:ext cx="9144000" cy="5184576"/>
          </a:xfrm>
        </p:spPr>
        <p:txBody>
          <a:bodyPr>
            <a:normAutofit fontScale="55000" lnSpcReduction="20000"/>
          </a:bodyPr>
          <a:lstStyle/>
          <a:p>
            <a:pPr>
              <a:buFont typeface="Wingdings" pitchFamily="2" charset="2"/>
              <a:buChar char="§"/>
            </a:pPr>
            <a:r>
              <a:rPr lang="de-DE" b="1" dirty="0" smtClean="0"/>
              <a:t>2017 - </a:t>
            </a:r>
            <a:r>
              <a:rPr lang="de-DE" b="1" dirty="0" err="1" smtClean="0">
                <a:hlinkClick r:id="rId2"/>
              </a:rPr>
              <a:t>Lithuania</a:t>
            </a:r>
            <a:endParaRPr lang="de-DE" b="1" dirty="0" smtClean="0"/>
          </a:p>
          <a:p>
            <a:pPr>
              <a:buFont typeface="Wingdings" pitchFamily="2" charset="2"/>
              <a:buChar char="§"/>
            </a:pPr>
            <a:r>
              <a:rPr lang="de-DE" b="1" dirty="0" smtClean="0"/>
              <a:t>2016 - </a:t>
            </a:r>
            <a:r>
              <a:rPr lang="de-DE" b="1" dirty="0" err="1" smtClean="0">
                <a:hlinkClick r:id="rId3"/>
              </a:rPr>
              <a:t>Mongolia</a:t>
            </a:r>
            <a:r>
              <a:rPr lang="de-DE" b="1" dirty="0" smtClean="0"/>
              <a:t>, </a:t>
            </a:r>
            <a:r>
              <a:rPr lang="de-DE" b="1" dirty="0" smtClean="0">
                <a:hlinkClick r:id="rId4"/>
              </a:rPr>
              <a:t>Paraguay</a:t>
            </a:r>
            <a:r>
              <a:rPr lang="de-DE" b="1" dirty="0" smtClean="0"/>
              <a:t>, </a:t>
            </a:r>
            <a:r>
              <a:rPr lang="de-DE" b="1" dirty="0" err="1" smtClean="0">
                <a:hlinkClick r:id="rId5"/>
              </a:rPr>
              <a:t>Slovenia</a:t>
            </a:r>
            <a:endParaRPr lang="de-DE" b="1" dirty="0" smtClean="0"/>
          </a:p>
          <a:p>
            <a:pPr>
              <a:buFont typeface="Wingdings" pitchFamily="2" charset="2"/>
              <a:buChar char="§"/>
            </a:pPr>
            <a:r>
              <a:rPr lang="de-DE" b="1" dirty="0" smtClean="0"/>
              <a:t>2015 - </a:t>
            </a:r>
            <a:r>
              <a:rPr lang="de-DE" b="1" dirty="0" smtClean="0">
                <a:hlinkClick r:id="rId6"/>
              </a:rPr>
              <a:t>Benin</a:t>
            </a:r>
            <a:r>
              <a:rPr lang="de-DE" b="1" dirty="0" smtClean="0"/>
              <a:t>, </a:t>
            </a:r>
            <a:r>
              <a:rPr lang="de-DE" b="1" dirty="0" err="1" smtClean="0">
                <a:hlinkClick r:id="rId7"/>
              </a:rPr>
              <a:t>Ireland</a:t>
            </a:r>
            <a:r>
              <a:rPr lang="de-DE" b="1" dirty="0" smtClean="0"/>
              <a:t>, </a:t>
            </a:r>
            <a:r>
              <a:rPr lang="de-DE" b="1" dirty="0" smtClean="0">
                <a:hlinkClick r:id="rId8"/>
              </a:rPr>
              <a:t>Peru</a:t>
            </a:r>
            <a:endParaRPr lang="de-DE" b="1" dirty="0" smtClean="0"/>
          </a:p>
          <a:p>
            <a:pPr>
              <a:buFont typeface="Wingdings" pitchFamily="2" charset="2"/>
              <a:buChar char="§"/>
            </a:pPr>
            <a:r>
              <a:rPr lang="de-DE" b="1" dirty="0" smtClean="0"/>
              <a:t>2014 - </a:t>
            </a:r>
            <a:r>
              <a:rPr lang="de-DE" b="1" dirty="0" smtClean="0">
                <a:hlinkClick r:id="rId9"/>
              </a:rPr>
              <a:t>Andorra</a:t>
            </a:r>
            <a:r>
              <a:rPr lang="de-DE" b="1" dirty="0" smtClean="0"/>
              <a:t>, </a:t>
            </a:r>
            <a:r>
              <a:rPr lang="de-DE" b="1" dirty="0" smtClean="0">
                <a:hlinkClick r:id="rId10"/>
              </a:rPr>
              <a:t>Estonia</a:t>
            </a:r>
            <a:r>
              <a:rPr lang="de-DE" b="1" dirty="0" smtClean="0"/>
              <a:t>, </a:t>
            </a:r>
            <a:r>
              <a:rPr lang="de-DE" b="1" dirty="0" smtClean="0">
                <a:hlinkClick r:id="rId11"/>
              </a:rPr>
              <a:t>Nicaragua</a:t>
            </a:r>
            <a:r>
              <a:rPr lang="de-DE" b="1" dirty="0" smtClean="0"/>
              <a:t>, </a:t>
            </a:r>
            <a:r>
              <a:rPr lang="de-DE" b="1" dirty="0" smtClean="0">
                <a:hlinkClick r:id="rId12"/>
              </a:rPr>
              <a:t>San Marino</a:t>
            </a:r>
            <a:r>
              <a:rPr lang="de-DE" b="1" dirty="0" smtClean="0"/>
              <a:t>, </a:t>
            </a:r>
            <a:r>
              <a:rPr lang="de-DE" b="1" dirty="0" err="1" smtClean="0">
                <a:hlinkClick r:id="rId13"/>
              </a:rPr>
              <a:t>Argentina</a:t>
            </a:r>
            <a:r>
              <a:rPr lang="de-DE" b="1" dirty="0" smtClean="0"/>
              <a:t>, </a:t>
            </a:r>
            <a:r>
              <a:rPr lang="de-DE" b="1" dirty="0" err="1" smtClean="0">
                <a:hlinkClick r:id="rId14"/>
              </a:rPr>
              <a:t>Bolivia</a:t>
            </a:r>
            <a:r>
              <a:rPr lang="de-DE" b="1" dirty="0" smtClean="0"/>
              <a:t>, </a:t>
            </a:r>
            <a:r>
              <a:rPr lang="de-DE" b="1" dirty="0" err="1" smtClean="0">
                <a:hlinkClick r:id="rId15"/>
              </a:rPr>
              <a:t>Brazil</a:t>
            </a:r>
            <a:r>
              <a:rPr lang="de-DE" b="1" dirty="0" smtClean="0"/>
              <a:t>, </a:t>
            </a:r>
            <a:r>
              <a:rPr lang="de-DE" b="1" dirty="0" smtClean="0">
                <a:hlinkClick r:id="rId16"/>
              </a:rPr>
              <a:t>Malta</a:t>
            </a:r>
            <a:endParaRPr lang="de-DE" b="1" dirty="0" smtClean="0"/>
          </a:p>
          <a:p>
            <a:pPr>
              <a:buFont typeface="Wingdings" pitchFamily="2" charset="2"/>
              <a:buChar char="§"/>
            </a:pPr>
            <a:r>
              <a:rPr lang="de-DE" b="1" dirty="0" smtClean="0"/>
              <a:t>2013 - </a:t>
            </a:r>
            <a:r>
              <a:rPr lang="de-DE" b="1" dirty="0" err="1" smtClean="0">
                <a:hlinkClick r:id="rId17"/>
              </a:rPr>
              <a:t>Cabo</a:t>
            </a:r>
            <a:r>
              <a:rPr lang="de-DE" b="1" dirty="0" smtClean="0">
                <a:hlinkClick r:id="rId17"/>
              </a:rPr>
              <a:t> Verde</a:t>
            </a:r>
            <a:r>
              <a:rPr lang="de-DE" b="1" dirty="0" smtClean="0"/>
              <a:t>, </a:t>
            </a:r>
            <a:r>
              <a:rPr lang="de-DE" b="1" dirty="0" smtClean="0">
                <a:hlinkClick r:id="rId18"/>
              </a:rPr>
              <a:t>Honduras</a:t>
            </a:r>
            <a:r>
              <a:rPr lang="de-DE" b="1" dirty="0" smtClean="0"/>
              <a:t>, </a:t>
            </a:r>
            <a:r>
              <a:rPr lang="de-DE" b="1" dirty="0" smtClean="0">
                <a:hlinkClick r:id="rId19"/>
              </a:rPr>
              <a:t>TFYR </a:t>
            </a:r>
            <a:r>
              <a:rPr lang="de-DE" b="1" dirty="0" err="1" smtClean="0">
                <a:hlinkClick r:id="rId19"/>
              </a:rPr>
              <a:t>Macedonia</a:t>
            </a:r>
            <a:endParaRPr lang="de-DE" b="1" dirty="0" smtClean="0"/>
          </a:p>
          <a:p>
            <a:pPr>
              <a:buFont typeface="Wingdings" pitchFamily="2" charset="2"/>
              <a:buChar char="§"/>
            </a:pPr>
            <a:r>
              <a:rPr lang="de-DE" b="1" dirty="0" smtClean="0"/>
              <a:t>2011 - </a:t>
            </a:r>
            <a:r>
              <a:rPr lang="de-DE" b="1" dirty="0" smtClean="0">
                <a:hlinkClick r:id="rId20"/>
              </a:rPr>
              <a:t>South Sudan</a:t>
            </a:r>
            <a:endParaRPr lang="de-DE" b="1" dirty="0" smtClean="0"/>
          </a:p>
          <a:p>
            <a:pPr>
              <a:buFont typeface="Wingdings" pitchFamily="2" charset="2"/>
              <a:buChar char="§"/>
            </a:pPr>
            <a:r>
              <a:rPr lang="de-DE" b="1" dirty="0" smtClean="0"/>
              <a:t>2010 - </a:t>
            </a:r>
            <a:r>
              <a:rPr lang="de-DE" b="1" dirty="0" err="1" smtClean="0">
                <a:hlinkClick r:id="rId21"/>
              </a:rPr>
              <a:t>Albania</a:t>
            </a:r>
            <a:r>
              <a:rPr lang="de-DE" b="1" dirty="0" smtClean="0"/>
              <a:t>, </a:t>
            </a:r>
            <a:r>
              <a:rPr lang="de-DE" b="1" dirty="0" err="1" smtClean="0">
                <a:hlinkClick r:id="rId22"/>
              </a:rPr>
              <a:t>Congo</a:t>
            </a:r>
            <a:r>
              <a:rPr lang="de-DE" b="1" dirty="0" smtClean="0">
                <a:hlinkClick r:id="rId22"/>
              </a:rPr>
              <a:t> (</a:t>
            </a:r>
            <a:r>
              <a:rPr lang="de-DE" b="1" dirty="0" err="1" smtClean="0">
                <a:hlinkClick r:id="rId22"/>
              </a:rPr>
              <a:t>Republic</a:t>
            </a:r>
            <a:r>
              <a:rPr lang="de-DE" b="1" dirty="0" smtClean="0">
                <a:hlinkClick r:id="rId22"/>
              </a:rPr>
              <a:t> </a:t>
            </a:r>
            <a:r>
              <a:rPr lang="de-DE" b="1" dirty="0" err="1" smtClean="0">
                <a:hlinkClick r:id="rId22"/>
              </a:rPr>
              <a:t>of</a:t>
            </a:r>
            <a:r>
              <a:rPr lang="de-DE" b="1" dirty="0" smtClean="0">
                <a:hlinkClick r:id="rId22"/>
              </a:rPr>
              <a:t>)</a:t>
            </a:r>
            <a:r>
              <a:rPr lang="de-DE" b="1" dirty="0" smtClean="0"/>
              <a:t>, </a:t>
            </a:r>
            <a:r>
              <a:rPr lang="de-DE" b="1" dirty="0" err="1" smtClean="0">
                <a:hlinkClick r:id="rId23"/>
              </a:rPr>
              <a:t>Kenya</a:t>
            </a:r>
            <a:r>
              <a:rPr lang="de-DE" b="1" dirty="0" smtClean="0"/>
              <a:t>, </a:t>
            </a:r>
            <a:r>
              <a:rPr lang="de-DE" b="1" dirty="0" err="1" smtClean="0">
                <a:hlinkClick r:id="rId24"/>
              </a:rPr>
              <a:t>Tunisia</a:t>
            </a:r>
            <a:r>
              <a:rPr lang="de-DE" b="1" dirty="0" smtClean="0"/>
              <a:t>, </a:t>
            </a:r>
            <a:r>
              <a:rPr lang="de-DE" b="1" dirty="0" err="1" smtClean="0">
                <a:hlinkClick r:id="rId25"/>
              </a:rPr>
              <a:t>Poland</a:t>
            </a:r>
            <a:endParaRPr lang="de-DE" b="1" dirty="0" smtClean="0"/>
          </a:p>
          <a:p>
            <a:pPr>
              <a:buFont typeface="Wingdings" pitchFamily="2" charset="2"/>
              <a:buChar char="§"/>
            </a:pPr>
            <a:r>
              <a:rPr lang="de-DE" b="1" dirty="0" smtClean="0"/>
              <a:t>2008 - </a:t>
            </a:r>
            <a:r>
              <a:rPr lang="de-DE" b="1" dirty="0" smtClean="0">
                <a:hlinkClick r:id="rId26"/>
              </a:rPr>
              <a:t>Liechtenstein</a:t>
            </a:r>
            <a:r>
              <a:rPr lang="de-DE" b="1" dirty="0" smtClean="0"/>
              <a:t>, </a:t>
            </a:r>
            <a:r>
              <a:rPr lang="de-DE" b="1" dirty="0" smtClean="0">
                <a:hlinkClick r:id="rId27"/>
              </a:rPr>
              <a:t>Luxembourg</a:t>
            </a:r>
            <a:r>
              <a:rPr lang="de-DE" b="1" dirty="0" smtClean="0"/>
              <a:t>, </a:t>
            </a:r>
            <a:r>
              <a:rPr lang="de-DE" b="1" dirty="0" err="1" smtClean="0">
                <a:solidFill>
                  <a:srgbClr val="FF0000"/>
                </a:solidFill>
                <a:hlinkClick r:id="rId28"/>
              </a:rPr>
              <a:t>Republic</a:t>
            </a:r>
            <a:r>
              <a:rPr lang="de-DE" b="1" dirty="0" smtClean="0">
                <a:solidFill>
                  <a:srgbClr val="FF0000"/>
                </a:solidFill>
                <a:hlinkClick r:id="rId28"/>
              </a:rPr>
              <a:t> </a:t>
            </a:r>
            <a:r>
              <a:rPr lang="de-DE" b="1" dirty="0" err="1" smtClean="0">
                <a:solidFill>
                  <a:srgbClr val="FF0000"/>
                </a:solidFill>
                <a:hlinkClick r:id="rId28"/>
              </a:rPr>
              <a:t>of</a:t>
            </a:r>
            <a:r>
              <a:rPr lang="de-DE" b="1" dirty="0" smtClean="0">
                <a:solidFill>
                  <a:srgbClr val="FF0000"/>
                </a:solidFill>
                <a:hlinkClick r:id="rId28"/>
              </a:rPr>
              <a:t> </a:t>
            </a:r>
            <a:r>
              <a:rPr lang="de-DE" b="1" dirty="0" err="1" smtClean="0">
                <a:solidFill>
                  <a:srgbClr val="FF0000"/>
                </a:solidFill>
                <a:hlinkClick r:id="rId28"/>
              </a:rPr>
              <a:t>Moldova</a:t>
            </a:r>
            <a:r>
              <a:rPr lang="de-DE" b="1" dirty="0" smtClean="0">
                <a:solidFill>
                  <a:srgbClr val="FF0000"/>
                </a:solidFill>
              </a:rPr>
              <a:t>, </a:t>
            </a:r>
            <a:r>
              <a:rPr lang="de-DE" b="1" dirty="0" smtClean="0">
                <a:hlinkClick r:id="rId29"/>
              </a:rPr>
              <a:t>Costa Rica</a:t>
            </a:r>
            <a:endParaRPr lang="de-DE" b="1" dirty="0" smtClean="0"/>
          </a:p>
          <a:p>
            <a:pPr>
              <a:buFont typeface="Wingdings" pitchFamily="2" charset="2"/>
              <a:buChar char="§"/>
            </a:pPr>
            <a:r>
              <a:rPr lang="de-DE" b="1" dirty="0" smtClean="0"/>
              <a:t>2007 - </a:t>
            </a:r>
            <a:r>
              <a:rPr lang="de-DE" b="1" dirty="0" smtClean="0">
                <a:hlinkClick r:id="rId30"/>
              </a:rPr>
              <a:t>Togo</a:t>
            </a:r>
            <a:r>
              <a:rPr lang="de-DE" b="1" dirty="0" smtClean="0"/>
              <a:t>, </a:t>
            </a:r>
            <a:r>
              <a:rPr lang="de-DE" b="1" dirty="0" smtClean="0">
                <a:hlinkClick r:id="rId31"/>
              </a:rPr>
              <a:t>Spain</a:t>
            </a:r>
            <a:r>
              <a:rPr lang="de-DE" b="1" dirty="0" smtClean="0"/>
              <a:t>, </a:t>
            </a:r>
            <a:r>
              <a:rPr lang="de-DE" b="1" dirty="0" smtClean="0">
                <a:hlinkClick r:id="rId32"/>
              </a:rPr>
              <a:t>Venezuela</a:t>
            </a:r>
            <a:r>
              <a:rPr lang="de-DE" b="1" dirty="0" smtClean="0"/>
              <a:t>, </a:t>
            </a:r>
            <a:r>
              <a:rPr lang="de-DE" b="1" dirty="0" smtClean="0">
                <a:hlinkClick r:id="rId33"/>
              </a:rPr>
              <a:t>Uruguay</a:t>
            </a:r>
            <a:r>
              <a:rPr lang="de-DE" b="1" dirty="0" smtClean="0"/>
              <a:t>, </a:t>
            </a:r>
            <a:r>
              <a:rPr lang="de-DE" b="1" dirty="0" smtClean="0">
                <a:hlinkClick r:id="rId34"/>
              </a:rPr>
              <a:t>Portugal</a:t>
            </a:r>
            <a:r>
              <a:rPr lang="de-DE" b="1" dirty="0" smtClean="0"/>
              <a:t>, </a:t>
            </a:r>
            <a:r>
              <a:rPr lang="de-DE" b="1" dirty="0" smtClean="0">
                <a:hlinkClick r:id="rId35"/>
              </a:rPr>
              <a:t>New </a:t>
            </a:r>
            <a:r>
              <a:rPr lang="de-DE" b="1" dirty="0" err="1" smtClean="0">
                <a:hlinkClick r:id="rId35"/>
              </a:rPr>
              <a:t>Zealand</a:t>
            </a:r>
            <a:r>
              <a:rPr lang="de-DE" b="1" dirty="0" smtClean="0"/>
              <a:t>, </a:t>
            </a:r>
            <a:r>
              <a:rPr lang="de-DE" b="1" dirty="0" err="1" smtClean="0">
                <a:hlinkClick r:id="rId36"/>
              </a:rPr>
              <a:t>Netherlands</a:t>
            </a:r>
            <a:endParaRPr lang="de-DE" b="1" dirty="0" smtClean="0"/>
          </a:p>
          <a:p>
            <a:pPr>
              <a:buFont typeface="Wingdings" pitchFamily="2" charset="2"/>
              <a:buChar char="§"/>
            </a:pPr>
            <a:r>
              <a:rPr lang="de-DE" b="1" dirty="0" smtClean="0"/>
              <a:t>2006 - </a:t>
            </a:r>
            <a:r>
              <a:rPr lang="de-DE" b="1" dirty="0" err="1" smtClean="0">
                <a:hlinkClick r:id="rId37"/>
              </a:rPr>
              <a:t>Greece</a:t>
            </a:r>
            <a:endParaRPr lang="de-DE" b="1" dirty="0" smtClean="0"/>
          </a:p>
          <a:p>
            <a:pPr>
              <a:buFont typeface="Wingdings" pitchFamily="2" charset="2"/>
              <a:buChar char="§"/>
            </a:pPr>
            <a:r>
              <a:rPr lang="de-DE" b="1" dirty="0" smtClean="0"/>
              <a:t>2005 - </a:t>
            </a:r>
            <a:r>
              <a:rPr lang="de-DE" b="1" dirty="0" err="1" smtClean="0">
                <a:solidFill>
                  <a:srgbClr val="FF0000"/>
                </a:solidFill>
                <a:hlinkClick r:id="rId38"/>
              </a:rPr>
              <a:t>Hungary</a:t>
            </a:r>
            <a:endParaRPr lang="de-DE" b="1" dirty="0" smtClean="0">
              <a:solidFill>
                <a:srgbClr val="FF0000"/>
              </a:solidFill>
            </a:endParaRPr>
          </a:p>
          <a:p>
            <a:pPr>
              <a:buFont typeface="Wingdings" pitchFamily="2" charset="2"/>
              <a:buChar char="§"/>
            </a:pPr>
            <a:r>
              <a:rPr lang="de-DE" b="1" dirty="0" smtClean="0"/>
              <a:t>2004 - </a:t>
            </a:r>
            <a:r>
              <a:rPr lang="de-DE" b="1" dirty="0" smtClean="0">
                <a:solidFill>
                  <a:srgbClr val="FF0000"/>
                </a:solidFill>
                <a:hlinkClick r:id="rId39"/>
              </a:rPr>
              <a:t>Romania</a:t>
            </a:r>
            <a:r>
              <a:rPr lang="de-DE" b="1" dirty="0" smtClean="0">
                <a:solidFill>
                  <a:srgbClr val="FF0000"/>
                </a:solidFill>
              </a:rPr>
              <a:t>, </a:t>
            </a:r>
            <a:r>
              <a:rPr lang="de-DE" b="1" dirty="0" smtClean="0">
                <a:solidFill>
                  <a:srgbClr val="FF0000"/>
                </a:solidFill>
                <a:hlinkClick r:id="rId40"/>
              </a:rPr>
              <a:t>Ukraine</a:t>
            </a:r>
            <a:endParaRPr lang="de-DE" b="1" dirty="0" smtClean="0">
              <a:solidFill>
                <a:srgbClr val="FF0000"/>
              </a:solidFill>
            </a:endParaRPr>
          </a:p>
          <a:p>
            <a:pPr>
              <a:buFont typeface="Wingdings" pitchFamily="2" charset="2"/>
              <a:buChar char="§"/>
            </a:pPr>
            <a:r>
              <a:rPr lang="de-DE" b="1" dirty="0" smtClean="0"/>
              <a:t>2003 - </a:t>
            </a:r>
            <a:r>
              <a:rPr lang="de-DE" b="1" dirty="0" err="1" smtClean="0">
                <a:hlinkClick r:id="rId41"/>
              </a:rPr>
              <a:t>Iceland</a:t>
            </a:r>
            <a:endParaRPr lang="de-DE" b="1" dirty="0" smtClean="0"/>
          </a:p>
          <a:p>
            <a:pPr>
              <a:buFont typeface="Wingdings" pitchFamily="2" charset="2"/>
              <a:buChar char="§"/>
            </a:pPr>
            <a:r>
              <a:rPr lang="de-DE" b="1" dirty="0" smtClean="0"/>
              <a:t>2002 - </a:t>
            </a:r>
            <a:r>
              <a:rPr lang="de-DE" b="1" dirty="0" smtClean="0">
                <a:hlinkClick r:id="rId42"/>
              </a:rPr>
              <a:t>Turkmenistan</a:t>
            </a:r>
            <a:endParaRPr lang="de-DE" b="1" dirty="0" smtClean="0"/>
          </a:p>
          <a:p>
            <a:pPr>
              <a:buFont typeface="Wingdings" pitchFamily="2" charset="2"/>
              <a:buChar char="§"/>
            </a:pPr>
            <a:r>
              <a:rPr lang="de-DE" b="1" dirty="0" smtClean="0"/>
              <a:t>2000 - </a:t>
            </a:r>
            <a:r>
              <a:rPr lang="de-DE" b="1" dirty="0" smtClean="0">
                <a:hlinkClick r:id="rId43"/>
              </a:rPr>
              <a:t>Germany</a:t>
            </a:r>
            <a:r>
              <a:rPr lang="de-DE" b="1" dirty="0" smtClean="0"/>
              <a:t>, </a:t>
            </a:r>
            <a:r>
              <a:rPr lang="de-DE" b="1" dirty="0" smtClean="0">
                <a:hlinkClick r:id="rId44"/>
              </a:rPr>
              <a:t>Israel</a:t>
            </a:r>
            <a:r>
              <a:rPr lang="de-DE" b="1" dirty="0" smtClean="0">
                <a:solidFill>
                  <a:srgbClr val="FF0000"/>
                </a:solidFill>
              </a:rPr>
              <a:t>, </a:t>
            </a:r>
            <a:r>
              <a:rPr lang="de-DE" b="1" dirty="0" err="1" smtClean="0">
                <a:solidFill>
                  <a:srgbClr val="FF0000"/>
                </a:solidFill>
                <a:hlinkClick r:id="rId45"/>
              </a:rPr>
              <a:t>Bulgaria</a:t>
            </a:r>
            <a:endParaRPr lang="de-DE" b="1" dirty="0" smtClean="0">
              <a:solidFill>
                <a:srgbClr val="FF0000"/>
              </a:solidFill>
            </a:endParaRPr>
          </a:p>
          <a:p>
            <a:pPr>
              <a:buFont typeface="Wingdings" pitchFamily="2" charset="2"/>
              <a:buChar char="§"/>
            </a:pPr>
            <a:r>
              <a:rPr lang="de-DE" b="1" dirty="0" smtClean="0"/>
              <a:t>1999 - </a:t>
            </a:r>
            <a:r>
              <a:rPr lang="de-DE" b="1" dirty="0" err="1" smtClean="0">
                <a:hlinkClick r:id="rId46"/>
              </a:rPr>
              <a:t>Croatia</a:t>
            </a:r>
            <a:endParaRPr lang="de-DE" b="1" dirty="0" smtClean="0"/>
          </a:p>
          <a:p>
            <a:pPr>
              <a:buFont typeface="Wingdings" pitchFamily="2" charset="2"/>
              <a:buChar char="§"/>
            </a:pPr>
            <a:r>
              <a:rPr lang="de-DE" b="1" dirty="0" smtClean="0"/>
              <a:t>1998 - </a:t>
            </a:r>
            <a:r>
              <a:rPr lang="de-DE" b="1" dirty="0" err="1" smtClean="0">
                <a:hlinkClick r:id="rId47"/>
              </a:rPr>
              <a:t>Latvia</a:t>
            </a:r>
            <a:endParaRPr lang="de-DE" b="1" dirty="0" smtClean="0"/>
          </a:p>
          <a:p>
            <a:pPr>
              <a:buFont typeface="Wingdings" pitchFamily="2" charset="2"/>
              <a:buChar char="§"/>
            </a:pPr>
            <a:r>
              <a:rPr lang="de-DE" b="1" dirty="0" smtClean="0"/>
              <a:t>1997 - </a:t>
            </a:r>
            <a:r>
              <a:rPr lang="de-DE" b="1" dirty="0" err="1" smtClean="0">
                <a:hlinkClick r:id="rId48"/>
              </a:rPr>
              <a:t>Denmark</a:t>
            </a:r>
            <a:endParaRPr lang="de-DE" b="1" dirty="0" smtClean="0"/>
          </a:p>
          <a:p>
            <a:pPr>
              <a:buFont typeface="Wingdings" pitchFamily="2" charset="2"/>
              <a:buChar char="§"/>
            </a:pPr>
            <a:r>
              <a:rPr lang="de-DE" b="1" dirty="0" smtClean="0"/>
              <a:t>1994 - </a:t>
            </a:r>
            <a:r>
              <a:rPr lang="de-DE" b="1" dirty="0" err="1" smtClean="0">
                <a:hlinkClick r:id="rId49"/>
              </a:rPr>
              <a:t>Cyprus</a:t>
            </a:r>
            <a:endParaRPr lang="de-DE" b="1" dirty="0" smtClean="0"/>
          </a:p>
          <a:p>
            <a:pPr>
              <a:buFont typeface="Wingdings" pitchFamily="2" charset="2"/>
              <a:buChar char="§"/>
            </a:pPr>
            <a:r>
              <a:rPr lang="de-DE" b="1" dirty="0" smtClean="0"/>
              <a:t>1989 - </a:t>
            </a:r>
            <a:r>
              <a:rPr lang="de-DE" b="1" dirty="0" smtClean="0">
                <a:hlinkClick r:id="rId50"/>
              </a:rPr>
              <a:t>Austria</a:t>
            </a:r>
            <a:endParaRPr lang="de-DE" b="1" dirty="0" smtClean="0"/>
          </a:p>
          <a:p>
            <a:pPr>
              <a:buFont typeface="Wingdings" pitchFamily="2" charset="2"/>
              <a:buChar char="§"/>
            </a:pPr>
            <a:r>
              <a:rPr lang="de-DE" b="1" dirty="0" smtClean="0"/>
              <a:t>1987 - </a:t>
            </a:r>
            <a:r>
              <a:rPr lang="de-DE" b="1" dirty="0" err="1" smtClean="0">
                <a:hlinkClick r:id="rId51"/>
              </a:rPr>
              <a:t>Norway</a:t>
            </a:r>
            <a:endParaRPr lang="de-DE" b="1" dirty="0" smtClean="0"/>
          </a:p>
          <a:p>
            <a:pPr>
              <a:buFont typeface="Wingdings" pitchFamily="2" charset="2"/>
              <a:buChar char="§"/>
            </a:pPr>
            <a:r>
              <a:rPr lang="de-DE" b="1" dirty="0" smtClean="0"/>
              <a:t>1983 - </a:t>
            </a:r>
            <a:r>
              <a:rPr lang="de-DE" b="1" dirty="0" err="1" smtClean="0">
                <a:hlinkClick r:id="rId52"/>
              </a:rPr>
              <a:t>Finland</a:t>
            </a:r>
            <a:endParaRPr lang="de-DE" b="1" dirty="0" smtClean="0"/>
          </a:p>
          <a:p>
            <a:pPr>
              <a:buFont typeface="Wingdings" pitchFamily="2" charset="2"/>
              <a:buChar char="§"/>
            </a:pPr>
            <a:r>
              <a:rPr lang="de-DE" b="1" dirty="0" smtClean="0"/>
              <a:t>1979 - </a:t>
            </a:r>
            <a:r>
              <a:rPr lang="de-DE" b="1" dirty="0" err="1" smtClean="0">
                <a:hlinkClick r:id="rId53"/>
              </a:rPr>
              <a:t>Sweden</a:t>
            </a:r>
            <a:endParaRPr lang="de-DE" b="1" dirty="0" smtClean="0"/>
          </a:p>
          <a:p>
            <a:endParaRPr lang="de-A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Teil 2 - Handlungsempfehlungen</a:t>
            </a:r>
            <a:endParaRPr lang="de-DE" dirty="0"/>
          </a:p>
        </p:txBody>
      </p:sp>
      <p:sp>
        <p:nvSpPr>
          <p:cNvPr id="3" name="Inhaltsplatzhalter 2"/>
          <p:cNvSpPr>
            <a:spLocks noGrp="1"/>
          </p:cNvSpPr>
          <p:nvPr>
            <p:ph idx="1"/>
          </p:nvPr>
        </p:nvSpPr>
        <p:spPr/>
        <p:txBody>
          <a:bodyPr/>
          <a:lstStyle/>
          <a:p>
            <a:pPr>
              <a:buFont typeface="Wingdings" pitchFamily="2" charset="2"/>
              <a:buChar char="Ø"/>
            </a:pPr>
            <a:r>
              <a:rPr lang="de-DE" dirty="0" smtClean="0"/>
              <a:t>Gewalt definieren &amp; bewerten</a:t>
            </a:r>
          </a:p>
          <a:p>
            <a:pPr>
              <a:buFont typeface="Wingdings" pitchFamily="2" charset="2"/>
              <a:buChar char="Ø"/>
            </a:pPr>
            <a:endParaRPr lang="de-DE" dirty="0" smtClean="0"/>
          </a:p>
          <a:p>
            <a:pPr>
              <a:buFont typeface="Wingdings" pitchFamily="2" charset="2"/>
              <a:buChar char="Ø"/>
            </a:pPr>
            <a:r>
              <a:rPr lang="de-DE" dirty="0" smtClean="0"/>
              <a:t>Was tun im Verdachtsfall?</a:t>
            </a:r>
          </a:p>
          <a:p>
            <a:pPr>
              <a:buFont typeface="Wingdings" pitchFamily="2" charset="2"/>
              <a:buChar char="Ø"/>
            </a:pPr>
            <a:endParaRPr lang="de-DE" dirty="0" smtClean="0"/>
          </a:p>
          <a:p>
            <a:pPr>
              <a:buFont typeface="Wingdings" pitchFamily="2" charset="2"/>
              <a:buChar char="Ø"/>
            </a:pPr>
            <a:r>
              <a:rPr lang="de-DE" dirty="0" smtClean="0"/>
              <a:t>Umgang mit Betroffenen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normAutofit/>
          </a:bodyPr>
          <a:lstStyle/>
          <a:p>
            <a:pPr algn="l"/>
            <a:r>
              <a:rPr lang="de-AT" altLang="de-DE" dirty="0" smtClean="0"/>
              <a:t>Formen von Gewalt</a:t>
            </a:r>
          </a:p>
        </p:txBody>
      </p:sp>
      <p:sp>
        <p:nvSpPr>
          <p:cNvPr id="12291" name="Inhaltsplatzhalter 2"/>
          <p:cNvSpPr>
            <a:spLocks noGrp="1"/>
          </p:cNvSpPr>
          <p:nvPr>
            <p:ph idx="1"/>
          </p:nvPr>
        </p:nvSpPr>
        <p:spPr>
          <a:xfrm>
            <a:off x="734888" y="1484784"/>
            <a:ext cx="8229600" cy="5184576"/>
          </a:xfrm>
        </p:spPr>
        <p:txBody>
          <a:bodyPr>
            <a:normAutofit/>
          </a:bodyPr>
          <a:lstStyle/>
          <a:p>
            <a:pPr>
              <a:lnSpc>
                <a:spcPct val="150000"/>
              </a:lnSpc>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b="1" dirty="0" smtClean="0">
                <a:solidFill>
                  <a:srgbClr val="000000"/>
                </a:solidFill>
              </a:rPr>
              <a:t>Physische Gewalt</a:t>
            </a:r>
            <a:endParaRPr lang="de-DE" altLang="de-DE" dirty="0" smtClean="0">
              <a:solidFill>
                <a:srgbClr val="000000"/>
              </a:solidFill>
            </a:endParaRPr>
          </a:p>
          <a:p>
            <a:pPr>
              <a:lnSpc>
                <a:spcPct val="150000"/>
              </a:lnSpc>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b="1" dirty="0" smtClean="0">
                <a:solidFill>
                  <a:srgbClr val="000000"/>
                </a:solidFill>
              </a:rPr>
              <a:t>Psychische Gewalt</a:t>
            </a:r>
          </a:p>
          <a:p>
            <a:pPr>
              <a:lnSpc>
                <a:spcPct val="150000"/>
              </a:lnSpc>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b="1" dirty="0" smtClean="0">
                <a:solidFill>
                  <a:srgbClr val="000000"/>
                </a:solidFill>
              </a:rPr>
              <a:t>Vernachlässigung</a:t>
            </a:r>
          </a:p>
          <a:p>
            <a:pPr>
              <a:lnSpc>
                <a:spcPct val="150000"/>
              </a:lnSpc>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b="1" dirty="0" smtClean="0">
                <a:solidFill>
                  <a:srgbClr val="000000"/>
                </a:solidFill>
              </a:rPr>
              <a:t>Sexualisierte Gewaltformen</a:t>
            </a:r>
            <a:r>
              <a:rPr lang="de-DE" altLang="de-DE" dirty="0" smtClean="0">
                <a:solidFill>
                  <a:srgbClr val="000000"/>
                </a:solidFill>
              </a:rPr>
              <a: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AT" altLang="de-DE"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l="1976"/>
          <a:stretch>
            <a:fillRect/>
          </a:stretch>
        </p:blipFill>
        <p:spPr bwMode="auto">
          <a:xfrm>
            <a:off x="0" y="1628800"/>
            <a:ext cx="8955154" cy="4464496"/>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a:t>Das globale ECPAT Netzwerk</a:t>
            </a:r>
            <a:endParaRPr lang="de-AT" dirty="0"/>
          </a:p>
        </p:txBody>
      </p:sp>
      <p:sp>
        <p:nvSpPr>
          <p:cNvPr id="4" name="Textfeld 3"/>
          <p:cNvSpPr txBox="1"/>
          <p:nvPr/>
        </p:nvSpPr>
        <p:spPr>
          <a:xfrm>
            <a:off x="3851920" y="1300698"/>
            <a:ext cx="5112568" cy="400110"/>
          </a:xfrm>
          <a:prstGeom prst="rect">
            <a:avLst/>
          </a:prstGeom>
          <a:noFill/>
        </p:spPr>
        <p:txBody>
          <a:bodyPr wrap="square" rtlCol="0">
            <a:spAutoFit/>
          </a:bodyPr>
          <a:lstStyle/>
          <a:p>
            <a:pPr algn="r"/>
            <a:r>
              <a:rPr lang="de-AT" sz="2000" b="1" dirty="0" smtClean="0">
                <a:latin typeface="Calibri" pitchFamily="34" charset="0"/>
              </a:rPr>
              <a:t>86 Länder – 95 Mitglieder</a:t>
            </a:r>
            <a:endParaRPr lang="de-AT" sz="2000" b="1" dirty="0">
              <a:latin typeface="Calibri" pitchFamily="34" charset="0"/>
            </a:endParaRPr>
          </a:p>
        </p:txBody>
      </p:sp>
      <p:sp>
        <p:nvSpPr>
          <p:cNvPr id="7" name="Textfeld 6"/>
          <p:cNvSpPr txBox="1"/>
          <p:nvPr/>
        </p:nvSpPr>
        <p:spPr>
          <a:xfrm>
            <a:off x="1835696" y="5838363"/>
            <a:ext cx="6624736" cy="830997"/>
          </a:xfrm>
          <a:prstGeom prst="rect">
            <a:avLst/>
          </a:prstGeom>
          <a:noFill/>
        </p:spPr>
        <p:txBody>
          <a:bodyPr wrap="square" rtlCol="0">
            <a:spAutoFit/>
          </a:bodyPr>
          <a:lstStyle/>
          <a:p>
            <a:pPr algn="ctr">
              <a:buNone/>
            </a:pPr>
            <a:r>
              <a:rPr lang="en-GB" sz="2400" b="1" dirty="0" smtClean="0">
                <a:latin typeface="Calibri" pitchFamily="34" charset="0"/>
              </a:rPr>
              <a:t>Global Network </a:t>
            </a:r>
          </a:p>
          <a:p>
            <a:pPr algn="ctr">
              <a:buNone/>
            </a:pPr>
            <a:r>
              <a:rPr lang="en-GB" sz="2400" b="1" dirty="0" smtClean="0">
                <a:latin typeface="Calibri" pitchFamily="34" charset="0"/>
              </a:rPr>
              <a:t>for Ending the Sexual Exploitation of Children</a:t>
            </a:r>
            <a:endParaRPr lang="de-DE" sz="2400" b="1" dirty="0" smtClean="0">
              <a:latin typeface="Calibri" pitchFamily="34" charset="0"/>
            </a:endParaRPr>
          </a:p>
        </p:txBody>
      </p:sp>
    </p:spTree>
    <p:extLst>
      <p:ext uri="{BB962C8B-B14F-4D97-AF65-F5344CB8AC3E}">
        <p14:creationId xmlns="" xmlns:p14="http://schemas.microsoft.com/office/powerpoint/2010/main" val="3947974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normAutofit fontScale="90000"/>
          </a:bodyPr>
          <a:lstStyle/>
          <a:p>
            <a:pPr algn="l"/>
            <a:r>
              <a:rPr lang="de-AT" altLang="de-DE" dirty="0" smtClean="0"/>
              <a:t/>
            </a:r>
            <a:br>
              <a:rPr lang="de-AT" altLang="de-DE" dirty="0" smtClean="0"/>
            </a:br>
            <a:r>
              <a:rPr lang="de-AT" altLang="de-DE" dirty="0" smtClean="0"/>
              <a:t>Beispiel: Signale für (sexualisierte) Gewalt </a:t>
            </a:r>
            <a:r>
              <a:rPr lang="de-AT" altLang="de-DE" sz="3600" dirty="0" smtClean="0"/>
              <a:t/>
            </a:r>
            <a:br>
              <a:rPr lang="de-AT" altLang="de-DE" sz="3600" dirty="0" smtClean="0"/>
            </a:br>
            <a:endParaRPr lang="de-AT" altLang="de-DE" sz="3600" dirty="0" smtClean="0"/>
          </a:p>
        </p:txBody>
      </p:sp>
      <p:sp>
        <p:nvSpPr>
          <p:cNvPr id="4" name="Text Box 4"/>
          <p:cNvSpPr txBox="1">
            <a:spLocks noGrp="1" noChangeArrowheads="1"/>
          </p:cNvSpPr>
          <p:nvPr>
            <p:ph idx="1"/>
          </p:nvPr>
        </p:nvSpPr>
        <p:spPr>
          <a:xfrm>
            <a:off x="864096" y="1340768"/>
            <a:ext cx="8388424" cy="6473183"/>
          </a:xfrm>
          <a:ln cap="flat">
            <a:round/>
          </a:ln>
        </p:spPr>
        <p:txBody>
          <a:bodyPr wrap="square" lIns="90000" tIns="46800" rIns="90000" bIns="46800">
            <a:spAutoFit/>
          </a:bodyPr>
          <a:lstStyle/>
          <a:p>
            <a:pPr marL="209550" indent="-209550">
              <a:lnSpc>
                <a:spcPct val="150000"/>
              </a:lnSpc>
              <a:buSzPct val="10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dirty="0" smtClean="0">
                <a:solidFill>
                  <a:srgbClr val="000000"/>
                </a:solidFill>
              </a:rPr>
              <a:t>Auffälliger Stimmungswechsel</a:t>
            </a:r>
          </a:p>
          <a:p>
            <a:pPr marL="209550" indent="-209550">
              <a:lnSpc>
                <a:spcPct val="150000"/>
              </a:lnSpc>
              <a:buSzPct val="10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dirty="0" smtClean="0">
                <a:solidFill>
                  <a:srgbClr val="000000"/>
                </a:solidFill>
              </a:rPr>
              <a:t>Auffallend distanzloses Verhalten gegenüber Fremden </a:t>
            </a:r>
          </a:p>
          <a:p>
            <a:pPr marL="209550" indent="-209550">
              <a:lnSpc>
                <a:spcPct val="150000"/>
              </a:lnSpc>
              <a:buSzPct val="10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dirty="0" smtClean="0">
                <a:solidFill>
                  <a:srgbClr val="000000"/>
                </a:solidFill>
              </a:rPr>
              <a:t>Abwesenheit/Rückzug</a:t>
            </a:r>
          </a:p>
          <a:p>
            <a:pPr marL="209550" indent="-209550">
              <a:lnSpc>
                <a:spcPct val="150000"/>
              </a:lnSpc>
              <a:buSzPct val="10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dirty="0" smtClean="0">
                <a:solidFill>
                  <a:srgbClr val="000000"/>
                </a:solidFill>
              </a:rPr>
              <a:t>Essstörungen</a:t>
            </a:r>
          </a:p>
          <a:p>
            <a:pPr marL="209550" indent="-209550">
              <a:lnSpc>
                <a:spcPct val="150000"/>
              </a:lnSpc>
              <a:buSzPct val="10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dirty="0" smtClean="0">
                <a:solidFill>
                  <a:srgbClr val="000000"/>
                </a:solidFill>
              </a:rPr>
              <a:t>Selbstzerstörerisches Verhalten</a:t>
            </a:r>
          </a:p>
          <a:p>
            <a:pPr marL="209550" indent="-209550">
              <a:lnSpc>
                <a:spcPct val="150000"/>
              </a:lnSpc>
              <a:buSzPct val="10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dirty="0" smtClean="0">
                <a:solidFill>
                  <a:srgbClr val="000000"/>
                </a:solidFill>
              </a:rPr>
              <a:t>Drogenkonsum</a:t>
            </a:r>
          </a:p>
          <a:p>
            <a:pPr marL="209550" indent="-209550">
              <a:lnSpc>
                <a:spcPct val="150000"/>
              </a:lnSpc>
              <a:buSzPct val="10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dirty="0" smtClean="0">
                <a:solidFill>
                  <a:srgbClr val="000000"/>
                </a:solidFill>
              </a:rPr>
              <a:t>Sexualisiertes Verhalten</a:t>
            </a:r>
          </a:p>
          <a:p>
            <a:pPr marL="209550" indent="-209550">
              <a:lnSpc>
                <a:spcPct val="150000"/>
              </a:lnSpc>
              <a:buSzPct val="10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dirty="0" smtClean="0">
                <a:solidFill>
                  <a:srgbClr val="000000"/>
                </a:solidFill>
              </a:rPr>
              <a:t>Störungen im Hygieneverhalten, Waschzwang</a:t>
            </a:r>
          </a:p>
          <a:p>
            <a:pPr marL="209550" indent="-209550">
              <a:buSzPct val="45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de-AT" dirty="0">
              <a:solidFill>
                <a:srgbClr val="000000"/>
              </a:solidFill>
            </a:endParaRPr>
          </a:p>
          <a:p>
            <a:pPr marL="215900" indent="-209550">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de-AT" sz="2800" b="1" dirty="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normAutofit/>
          </a:bodyPr>
          <a:lstStyle/>
          <a:p>
            <a:r>
              <a:rPr lang="de-AT" altLang="de-DE" dirty="0" smtClean="0"/>
              <a:t>Zu bedenken:</a:t>
            </a:r>
          </a:p>
        </p:txBody>
      </p:sp>
      <p:sp>
        <p:nvSpPr>
          <p:cNvPr id="20483" name="Inhaltsplatzhalter 2"/>
          <p:cNvSpPr>
            <a:spLocks noGrp="1"/>
          </p:cNvSpPr>
          <p:nvPr>
            <p:ph idx="1"/>
          </p:nvPr>
        </p:nvSpPr>
        <p:spPr>
          <a:xfrm>
            <a:off x="446856" y="1412776"/>
            <a:ext cx="8229600" cy="4896544"/>
          </a:xfrm>
        </p:spPr>
        <p:txBody>
          <a:bodyPr>
            <a:normAutofit lnSpcReduction="10000"/>
          </a:bodyPr>
          <a:lstStyle/>
          <a:p>
            <a:pPr marL="0" indent="0">
              <a:buNone/>
            </a:pPr>
            <a:r>
              <a:rPr lang="de-AT" altLang="de-DE" b="1" dirty="0" smtClean="0"/>
              <a:t>Auffälligkeiten  auf  der Verhaltensebene können unterschiedliche Ursache haben</a:t>
            </a:r>
            <a:r>
              <a:rPr lang="de-AT" altLang="de-DE" dirty="0" smtClean="0"/>
              <a:t>! </a:t>
            </a:r>
          </a:p>
          <a:p>
            <a:pPr marL="0" indent="0">
              <a:buNone/>
            </a:pPr>
            <a:endParaRPr lang="de-AT" altLang="de-DE" dirty="0" smtClean="0"/>
          </a:p>
          <a:p>
            <a:pPr marL="0" indent="0">
              <a:buNone/>
            </a:pPr>
            <a:r>
              <a:rPr lang="de-AT" altLang="de-DE" dirty="0" smtClean="0"/>
              <a:t>Daher:</a:t>
            </a:r>
          </a:p>
          <a:p>
            <a:pPr marL="0" indent="0">
              <a:buNone/>
            </a:pPr>
            <a:endParaRPr lang="de-AT" altLang="de-DE" dirty="0" smtClean="0"/>
          </a:p>
          <a:p>
            <a:pPr marL="0" indent="0">
              <a:buFont typeface="Wingdings" pitchFamily="2" charset="2"/>
              <a:buChar char="Ø"/>
            </a:pPr>
            <a:r>
              <a:rPr lang="de-AT" altLang="de-DE" dirty="0" smtClean="0"/>
              <a:t>Rat holen, Expert*innen beiziehen!</a:t>
            </a:r>
          </a:p>
          <a:p>
            <a:pPr marL="0" indent="0">
              <a:buFont typeface="Wingdings" pitchFamily="2" charset="2"/>
              <a:buChar char="Ø"/>
            </a:pPr>
            <a:endParaRPr lang="de-AT" altLang="de-DE" dirty="0" smtClean="0"/>
          </a:p>
          <a:p>
            <a:pPr marL="0" indent="0">
              <a:buFont typeface="Wingdings" pitchFamily="2" charset="2"/>
              <a:buChar char="Ø"/>
            </a:pPr>
            <a:r>
              <a:rPr lang="de-AT" altLang="de-DE" dirty="0" smtClean="0"/>
              <a:t>Nie selbst „Diagnosen“ stellen wollen</a:t>
            </a:r>
          </a:p>
          <a:p>
            <a:pPr marL="0" indent="0">
              <a:buFont typeface="Wingdings" pitchFamily="2" charset="2"/>
              <a:buChar char="Ø"/>
            </a:pPr>
            <a:endParaRPr lang="de-AT" altLang="de-DE" dirty="0" smtClean="0"/>
          </a:p>
          <a:p>
            <a:pPr marL="0" indent="0">
              <a:buFont typeface="Wingdings" pitchFamily="2" charset="2"/>
              <a:buChar char="Ø"/>
            </a:pPr>
            <a:r>
              <a:rPr lang="de-AT" altLang="de-DE" dirty="0" smtClean="0"/>
              <a:t>Dennoch: erhöhte Wachsamkeit, wenn sich</a:t>
            </a:r>
          </a:p>
          <a:p>
            <a:pPr marL="0" indent="0">
              <a:buNone/>
            </a:pPr>
            <a:r>
              <a:rPr lang="de-AT" altLang="de-DE" dirty="0" smtClean="0"/>
              <a:t>    Anzeichen häufen </a:t>
            </a:r>
          </a:p>
          <a:p>
            <a:pPr marL="0" indent="0">
              <a:buNone/>
            </a:pPr>
            <a:endParaRPr lang="de-AT" altLang="de-DE" dirty="0" smtClean="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normAutofit/>
          </a:bodyPr>
          <a:lstStyle/>
          <a:p>
            <a:pPr algn="l"/>
            <a:r>
              <a:rPr lang="de-AT" altLang="de-DE" dirty="0" smtClean="0"/>
              <a:t>Was tun bei Verdacht?</a:t>
            </a:r>
          </a:p>
        </p:txBody>
      </p:sp>
      <p:sp>
        <p:nvSpPr>
          <p:cNvPr id="4" name="Rectangle 2"/>
          <p:cNvSpPr>
            <a:spLocks noGrp="1" noChangeArrowheads="1"/>
          </p:cNvSpPr>
          <p:nvPr>
            <p:ph idx="1"/>
          </p:nvPr>
        </p:nvSpPr>
        <p:spPr>
          <a:xfrm>
            <a:off x="467544" y="1196752"/>
            <a:ext cx="8496944" cy="5112568"/>
          </a:xfrm>
          <a:ln cap="flat">
            <a:round/>
          </a:ln>
        </p:spPr>
        <p:txBody>
          <a:bodyPr lIns="90000" tIns="46800" rIns="90000" bIns="46800" anchor="ctr">
            <a:noAutofit/>
          </a:bodyPr>
          <a:lstStyle/>
          <a:p>
            <a:pPr marL="457200" indent="-457200">
              <a:lnSpc>
                <a:spcPct val="90000"/>
              </a:lnSpc>
              <a:spcAft>
                <a:spcPts val="600"/>
              </a:spcAft>
              <a:buFont typeface="Wingdings" pitchFamily="2" charset="2"/>
              <a:buChar char="Ø"/>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endParaRPr lang="de-DE" sz="2400" b="1" dirty="0" smtClean="0">
              <a:solidFill>
                <a:srgbClr val="000000"/>
              </a:solidFill>
            </a:endParaRPr>
          </a:p>
          <a:p>
            <a:pPr marL="457200" indent="-457200">
              <a:lnSpc>
                <a:spcPct val="90000"/>
              </a:lnSpc>
              <a:spcAft>
                <a:spcPts val="600"/>
              </a:spcAft>
              <a:buFont typeface="Wingdings" pitchFamily="2" charset="2"/>
              <a:buChar char="Ø"/>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de-DE" sz="2400" b="1" dirty="0" smtClean="0">
                <a:solidFill>
                  <a:srgbClr val="000000"/>
                </a:solidFill>
              </a:rPr>
              <a:t>Glauben </a:t>
            </a:r>
            <a:r>
              <a:rPr lang="de-DE" sz="2400" b="1" dirty="0">
                <a:solidFill>
                  <a:srgbClr val="000000"/>
                </a:solidFill>
              </a:rPr>
              <a:t>Sie dem Kind!</a:t>
            </a:r>
          </a:p>
          <a:p>
            <a:pPr marL="457200" indent="-457200">
              <a:lnSpc>
                <a:spcPct val="90000"/>
              </a:lnSpc>
              <a:spcAft>
                <a:spcPts val="600"/>
              </a:spcAft>
              <a:buFont typeface="Wingdings" pitchFamily="2" charset="2"/>
              <a:buChar char="Ø"/>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de-DE" sz="2400" b="1" dirty="0">
                <a:solidFill>
                  <a:srgbClr val="000000"/>
                </a:solidFill>
              </a:rPr>
              <a:t>Ruhe und Besonnenheit bewahren</a:t>
            </a:r>
          </a:p>
          <a:p>
            <a:pPr marL="457200" indent="-457200">
              <a:lnSpc>
                <a:spcPct val="90000"/>
              </a:lnSpc>
              <a:spcAft>
                <a:spcPts val="600"/>
              </a:spcAft>
              <a:buFont typeface="Wingdings" pitchFamily="2" charset="2"/>
              <a:buChar char="Ø"/>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de-DE" sz="2400" b="1" dirty="0">
                <a:solidFill>
                  <a:srgbClr val="000000"/>
                </a:solidFill>
              </a:rPr>
              <a:t>Wachsamkeit und Dokumentation</a:t>
            </a:r>
            <a:r>
              <a:rPr lang="de-DE" sz="2400" dirty="0">
                <a:solidFill>
                  <a:srgbClr val="000000"/>
                </a:solidFill>
              </a:rPr>
              <a:t>: </a:t>
            </a:r>
            <a:r>
              <a:rPr lang="de-DE" sz="2400" dirty="0" smtClean="0">
                <a:solidFill>
                  <a:srgbClr val="000000"/>
                </a:solidFill>
              </a:rPr>
              <a:t>Beobachtung - Verdacht – Notizen!</a:t>
            </a:r>
            <a:endParaRPr lang="de-DE" sz="2400" dirty="0">
              <a:solidFill>
                <a:srgbClr val="000000"/>
              </a:solidFill>
            </a:endParaRPr>
          </a:p>
          <a:p>
            <a:pPr marL="457200" indent="-457200">
              <a:lnSpc>
                <a:spcPct val="90000"/>
              </a:lnSpc>
              <a:spcAft>
                <a:spcPts val="600"/>
              </a:spcAft>
              <a:buFont typeface="Wingdings" pitchFamily="2" charset="2"/>
              <a:buChar char="Ø"/>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de-AT" sz="2400" b="1" dirty="0">
                <a:solidFill>
                  <a:srgbClr val="000000"/>
                </a:solidFill>
              </a:rPr>
              <a:t>Vertrauensverhältnis </a:t>
            </a:r>
            <a:r>
              <a:rPr lang="de-AT" sz="2400" dirty="0">
                <a:solidFill>
                  <a:srgbClr val="000000"/>
                </a:solidFill>
              </a:rPr>
              <a:t>zum Kind aufbauen</a:t>
            </a:r>
          </a:p>
          <a:p>
            <a:pPr marL="457200" indent="-457200">
              <a:lnSpc>
                <a:spcPct val="90000"/>
              </a:lnSpc>
              <a:spcAft>
                <a:spcPts val="600"/>
              </a:spcAft>
              <a:buFont typeface="Wingdings" pitchFamily="2" charset="2"/>
              <a:buChar char="Ø"/>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de-DE" sz="2400" b="1" dirty="0">
                <a:solidFill>
                  <a:srgbClr val="000000"/>
                </a:solidFill>
              </a:rPr>
              <a:t>Informieren</a:t>
            </a:r>
            <a:r>
              <a:rPr lang="de-DE" sz="2400" dirty="0">
                <a:solidFill>
                  <a:srgbClr val="000000"/>
                </a:solidFill>
              </a:rPr>
              <a:t> Sie das Kind über mögliche weitere Schritte – Vorsicht Beziehungsfallen</a:t>
            </a:r>
            <a:r>
              <a:rPr lang="de-DE" sz="2400" dirty="0" smtClean="0">
                <a:solidFill>
                  <a:srgbClr val="000000"/>
                </a:solidFill>
              </a:rPr>
              <a:t>!</a:t>
            </a:r>
          </a:p>
          <a:p>
            <a:pPr marL="457200" indent="-457200">
              <a:lnSpc>
                <a:spcPct val="90000"/>
              </a:lnSpc>
              <a:spcAft>
                <a:spcPts val="600"/>
              </a:spcAft>
              <a:buFont typeface="Wingdings" pitchFamily="2" charset="2"/>
              <a:buChar char="Ø"/>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de-DE" sz="2400" b="1" dirty="0" err="1" smtClean="0">
                <a:solidFill>
                  <a:srgbClr val="000000"/>
                </a:solidFill>
              </a:rPr>
              <a:t>Evt</a:t>
            </a:r>
            <a:r>
              <a:rPr lang="de-DE" sz="2400" b="1" dirty="0" smtClean="0">
                <a:solidFill>
                  <a:srgbClr val="000000"/>
                </a:solidFill>
              </a:rPr>
              <a:t>. Abklärungen im Team </a:t>
            </a:r>
            <a:r>
              <a:rPr lang="de-DE" sz="2400" dirty="0" smtClean="0">
                <a:solidFill>
                  <a:srgbClr val="000000"/>
                </a:solidFill>
              </a:rPr>
              <a:t>– hat sonst jemand etwas beobachtet, ist jemandem etwas aufgefallen?</a:t>
            </a:r>
            <a:endParaRPr lang="de-DE" sz="2400" dirty="0">
              <a:solidFill>
                <a:srgbClr val="000000"/>
              </a:solidFill>
            </a:endParaRPr>
          </a:p>
          <a:p>
            <a:pPr marL="457200" indent="-457200">
              <a:lnSpc>
                <a:spcPct val="90000"/>
              </a:lnSpc>
              <a:spcAft>
                <a:spcPts val="600"/>
              </a:spcAft>
              <a:buFont typeface="Wingdings" pitchFamily="2" charset="2"/>
              <a:buChar char="Ø"/>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de-DE" sz="2400" b="1" dirty="0">
                <a:solidFill>
                  <a:srgbClr val="000000"/>
                </a:solidFill>
              </a:rPr>
              <a:t>Aktives Zuhören</a:t>
            </a:r>
            <a:r>
              <a:rPr lang="de-DE" sz="2400" dirty="0">
                <a:solidFill>
                  <a:srgbClr val="000000"/>
                </a:solidFill>
              </a:rPr>
              <a:t> – </a:t>
            </a:r>
            <a:r>
              <a:rPr lang="de-DE" sz="2400" dirty="0" smtClean="0">
                <a:solidFill>
                  <a:srgbClr val="000000"/>
                </a:solidFill>
              </a:rPr>
              <a:t>Vermeiden von „Warum</a:t>
            </a:r>
            <a:r>
              <a:rPr lang="de-DE" sz="2400" dirty="0">
                <a:solidFill>
                  <a:srgbClr val="000000"/>
                </a:solidFill>
              </a:rPr>
              <a:t>“-Fragen</a:t>
            </a:r>
          </a:p>
          <a:p>
            <a:pPr marL="457200" indent="-457200">
              <a:lnSpc>
                <a:spcPct val="90000"/>
              </a:lnSpc>
              <a:spcAft>
                <a:spcPts val="600"/>
              </a:spcAft>
              <a:buFont typeface="Wingdings" pitchFamily="2" charset="2"/>
              <a:buChar char="Ø"/>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de-DE" sz="2400" b="1" dirty="0">
                <a:solidFill>
                  <a:srgbClr val="000000"/>
                </a:solidFill>
              </a:rPr>
              <a:t>Selbst Hilfe suchen</a:t>
            </a:r>
            <a:r>
              <a:rPr lang="de-DE" sz="2400" dirty="0">
                <a:solidFill>
                  <a:srgbClr val="000000"/>
                </a:solidFill>
              </a:rPr>
              <a:t> – kein schnelles Konfrontieren </a:t>
            </a:r>
            <a:r>
              <a:rPr lang="de-DE" sz="2400" dirty="0" smtClean="0">
                <a:solidFill>
                  <a:srgbClr val="000000"/>
                </a:solidFill>
              </a:rPr>
              <a:t> - Vertrauensperson</a:t>
            </a:r>
            <a:r>
              <a:rPr lang="de-AT" sz="2400" dirty="0">
                <a:solidFill>
                  <a:srgbClr val="000000"/>
                </a:solidFill>
              </a:rPr>
              <a:t/>
            </a:r>
            <a:br>
              <a:rPr lang="de-AT" sz="2400" dirty="0">
                <a:solidFill>
                  <a:srgbClr val="000000"/>
                </a:solidFill>
              </a:rPr>
            </a:br>
            <a:endParaRPr lang="de-AT" sz="2400" dirty="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Wie gehe ich vor, wenn ich einen Verdacht habe?</a:t>
            </a:r>
            <a:endParaRPr lang="de-AT" dirty="0"/>
          </a:p>
        </p:txBody>
      </p:sp>
      <p:sp>
        <p:nvSpPr>
          <p:cNvPr id="3" name="Inhaltsplatzhalter 2"/>
          <p:cNvSpPr>
            <a:spLocks noGrp="1"/>
          </p:cNvSpPr>
          <p:nvPr>
            <p:ph idx="1"/>
          </p:nvPr>
        </p:nvSpPr>
        <p:spPr>
          <a:xfrm>
            <a:off x="734888" y="1268760"/>
            <a:ext cx="8229600" cy="5589240"/>
          </a:xfrm>
        </p:spPr>
        <p:txBody>
          <a:bodyPr>
            <a:noAutofit/>
          </a:bodyPr>
          <a:lstStyle/>
          <a:p>
            <a:pPr marL="624078" lvl="0" indent="-514350">
              <a:spcAft>
                <a:spcPts val="600"/>
              </a:spcAft>
              <a:buNone/>
            </a:pPr>
            <a:r>
              <a:rPr lang="de-AT" sz="1800" b="1" dirty="0" smtClean="0"/>
              <a:t>Sieben Fragen, die im Vorfeld helfen sollen, die eigene Beobachtung bzw. den Verdacht einzuordnen</a:t>
            </a:r>
            <a:r>
              <a:rPr lang="de-AT" sz="1800" dirty="0" smtClean="0"/>
              <a:t>:</a:t>
            </a:r>
          </a:p>
          <a:p>
            <a:pPr marL="355600" lvl="0" indent="-246063">
              <a:lnSpc>
                <a:spcPct val="170000"/>
              </a:lnSpc>
              <a:buFont typeface="Wingdings" pitchFamily="2" charset="2"/>
              <a:buChar char="Ø"/>
            </a:pPr>
            <a:r>
              <a:rPr lang="de-AT" sz="1600" dirty="0" smtClean="0"/>
              <a:t>Bist du selber Zeug*in einer Grenzverletzung/eines bzw. Übergriffs von Misshandlung oder sexualisierter Gewalt geworden? </a:t>
            </a:r>
            <a:endParaRPr lang="de-DE" sz="1600" dirty="0" smtClean="0"/>
          </a:p>
          <a:p>
            <a:pPr marL="355600" lvl="0" indent="-246063">
              <a:lnSpc>
                <a:spcPct val="170000"/>
              </a:lnSpc>
              <a:buFont typeface="Wingdings" pitchFamily="2" charset="2"/>
              <a:buChar char="Ø"/>
            </a:pPr>
            <a:r>
              <a:rPr lang="de-AT" sz="1600" dirty="0" smtClean="0"/>
              <a:t>Verdächtigst du jemanden?</a:t>
            </a:r>
            <a:endParaRPr lang="de-DE" sz="1600" dirty="0" smtClean="0"/>
          </a:p>
          <a:p>
            <a:pPr marL="355600" lvl="0" indent="-246063">
              <a:lnSpc>
                <a:spcPct val="170000"/>
              </a:lnSpc>
              <a:buFont typeface="Wingdings" pitchFamily="2" charset="2"/>
              <a:buChar char="Ø"/>
            </a:pPr>
            <a:r>
              <a:rPr lang="de-AT" sz="1600" dirty="0" smtClean="0"/>
              <a:t>Hat dir jemand von einem Fall von (sexualisierter) Gewalt bzw. einer Misshandlung gegenüber einem Kind  berichtet?</a:t>
            </a:r>
            <a:endParaRPr lang="de-DE" sz="1600" dirty="0" smtClean="0"/>
          </a:p>
          <a:p>
            <a:pPr marL="355600" lvl="0" indent="-246063">
              <a:lnSpc>
                <a:spcPct val="170000"/>
              </a:lnSpc>
              <a:buFont typeface="Wingdings" pitchFamily="2" charset="2"/>
              <a:buChar char="Ø"/>
            </a:pPr>
            <a:r>
              <a:rPr lang="de-AT" sz="1600" dirty="0" smtClean="0"/>
              <a:t>Welche Art von Misshandlung bzw. Gewalt befürchtest du bzw. über welche wurde dir berichtet? Psychisch, emotional, sexuell, körperliche Gewalt?</a:t>
            </a:r>
            <a:endParaRPr lang="de-DE" sz="1600" dirty="0" smtClean="0"/>
          </a:p>
          <a:p>
            <a:pPr marL="355600" lvl="0" indent="-246063">
              <a:lnSpc>
                <a:spcPct val="170000"/>
              </a:lnSpc>
              <a:buFont typeface="Wingdings" pitchFamily="2" charset="2"/>
              <a:buChar char="Ø"/>
            </a:pPr>
            <a:r>
              <a:rPr lang="de-AT" sz="1600" dirty="0" smtClean="0"/>
              <a:t>Wann, wo und in welcher Art hat sich der Vorfall/haben sich die Vorfälle genau ereignet?</a:t>
            </a:r>
            <a:endParaRPr lang="de-DE" sz="1600" dirty="0" smtClean="0"/>
          </a:p>
          <a:p>
            <a:pPr marL="355600" lvl="0" indent="-246063">
              <a:lnSpc>
                <a:spcPct val="170000"/>
              </a:lnSpc>
              <a:buFont typeface="Wingdings" pitchFamily="2" charset="2"/>
              <a:buChar char="Ø"/>
            </a:pPr>
            <a:r>
              <a:rPr lang="de-AT" sz="1600" dirty="0" smtClean="0"/>
              <a:t>Angaben zum betroffenen Kind/den Kindern / Wurden Schutzmaßnahmen für das Kind getroffen?</a:t>
            </a:r>
            <a:endParaRPr lang="de-DE" sz="1600" dirty="0" smtClean="0"/>
          </a:p>
          <a:p>
            <a:pPr marL="355600" lvl="0" indent="-246063">
              <a:lnSpc>
                <a:spcPct val="170000"/>
              </a:lnSpc>
              <a:buFont typeface="Wingdings" pitchFamily="2" charset="2"/>
              <a:buChar char="Ø"/>
            </a:pPr>
            <a:r>
              <a:rPr lang="de-AT" sz="1600" dirty="0" smtClean="0"/>
              <a:t>Angaben zur potentiellen Täter*in / Wurde die Person darauf angesprochen?</a:t>
            </a:r>
            <a:endParaRPr lang="de-DE" sz="1600" dirty="0" smtClean="0"/>
          </a:p>
          <a:p>
            <a:endParaRPr lang="de-DE" sz="1600" dirty="0" smtClean="0"/>
          </a:p>
          <a:p>
            <a:pPr>
              <a:buNone/>
            </a:pPr>
            <a:endParaRPr lang="de-AT"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a:endParaRPr lang="en-GB" altLang="de-DE" sz="2800" b="1" dirty="0" smtClean="0">
              <a:solidFill>
                <a:schemeClr val="tx1"/>
              </a:solidFill>
              <a:latin typeface="PT Sans" pitchFamily="34" charset="0"/>
            </a:endParaRPr>
          </a:p>
        </p:txBody>
      </p:sp>
      <p:sp>
        <p:nvSpPr>
          <p:cNvPr id="46083" name="Rectangle 3"/>
          <p:cNvSpPr>
            <a:spLocks noGrp="1" noChangeArrowheads="1"/>
          </p:cNvSpPr>
          <p:nvPr>
            <p:ph type="body" idx="1"/>
          </p:nvPr>
        </p:nvSpPr>
        <p:spPr/>
        <p:txBody>
          <a:bodyPr/>
          <a:lstStyle/>
          <a:p>
            <a:endParaRPr lang="en-GB" altLang="de-DE" sz="3200" smtClean="0"/>
          </a:p>
          <a:p>
            <a:endParaRPr lang="en-GB" altLang="de-DE" sz="3200" smtClean="0"/>
          </a:p>
          <a:p>
            <a:pPr algn="ctr">
              <a:buFontTx/>
              <a:buNone/>
            </a:pPr>
            <a:r>
              <a:rPr lang="de-DE" altLang="de-DE" sz="3200" smtClean="0">
                <a:solidFill>
                  <a:schemeClr val="tx1"/>
                </a:solidFill>
                <a:latin typeface="PT Sans" pitchFamily="34" charset="0"/>
              </a:rPr>
              <a:t>Vielen Dank für Ihre Aufmerksamkeit!</a:t>
            </a:r>
          </a:p>
          <a:p>
            <a:pPr algn="ctr">
              <a:buFontTx/>
              <a:buNone/>
            </a:pPr>
            <a:endParaRPr lang="de-DE" altLang="de-DE" sz="3200" smtClean="0"/>
          </a:p>
          <a:p>
            <a:pPr algn="ctr">
              <a:buFontTx/>
              <a:buNone/>
            </a:pPr>
            <a:endParaRPr lang="de-DE" altLang="de-DE" sz="32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p:txBody>
          <a:bodyPr/>
          <a:lstStyle/>
          <a:p>
            <a:pPr algn="l"/>
            <a:r>
              <a:rPr lang="de-AT" altLang="de-DE" sz="2800" dirty="0" smtClean="0"/>
              <a:t>Weitere Informationen</a:t>
            </a:r>
          </a:p>
        </p:txBody>
      </p:sp>
      <p:sp>
        <p:nvSpPr>
          <p:cNvPr id="44035" name="Inhaltsplatzhalter 2"/>
          <p:cNvSpPr>
            <a:spLocks noGrp="1"/>
          </p:cNvSpPr>
          <p:nvPr>
            <p:ph idx="1"/>
          </p:nvPr>
        </p:nvSpPr>
        <p:spPr>
          <a:xfrm>
            <a:off x="610617" y="1268760"/>
            <a:ext cx="8209855" cy="5328592"/>
          </a:xfrm>
        </p:spPr>
        <p:txBody>
          <a:bodyPr>
            <a:normAutofit lnSpcReduction="10000"/>
          </a:bodyPr>
          <a:lstStyle/>
          <a:p>
            <a:pPr>
              <a:buFont typeface="Wingdings" pitchFamily="2" charset="2"/>
              <a:buChar char="Ø"/>
            </a:pPr>
            <a:r>
              <a:rPr lang="de-AT" altLang="de-DE" sz="2400" dirty="0" smtClean="0"/>
              <a:t>Alle Stellen in ganz Österreich die Schutz bei Gewalt an Frauen bzw. Kindern anbieten sind aufgelistet unter </a:t>
            </a:r>
            <a:r>
              <a:rPr lang="de-AT" altLang="de-DE" sz="2400" dirty="0" smtClean="0">
                <a:hlinkClick r:id="rId3"/>
              </a:rPr>
              <a:t>www.gewaltinfo.at</a:t>
            </a:r>
            <a:r>
              <a:rPr lang="de-AT" altLang="de-DE" sz="2400" dirty="0" smtClean="0"/>
              <a:t> bzw. auch: </a:t>
            </a:r>
            <a:r>
              <a:rPr lang="de-AT" altLang="de-DE" sz="2400" dirty="0" smtClean="0">
                <a:hlinkClick r:id="rId4"/>
              </a:rPr>
              <a:t>www.kija.at</a:t>
            </a:r>
            <a:r>
              <a:rPr lang="de-AT" altLang="de-DE" sz="2400" dirty="0" smtClean="0"/>
              <a:t/>
            </a:r>
            <a:br>
              <a:rPr lang="de-AT" altLang="de-DE" sz="2400" dirty="0" smtClean="0"/>
            </a:br>
            <a:endParaRPr lang="de-AT" altLang="de-DE" sz="2400" dirty="0" smtClean="0"/>
          </a:p>
          <a:p>
            <a:pPr>
              <a:buFont typeface="Wingdings" pitchFamily="2" charset="2"/>
              <a:buChar char="Ø"/>
            </a:pPr>
            <a:r>
              <a:rPr lang="de-AT" altLang="de-DE" sz="2400" dirty="0" smtClean="0"/>
              <a:t>Allgemeine Information zu Kindern bzw. Kinderrechten:</a:t>
            </a:r>
          </a:p>
          <a:p>
            <a:pPr lvl="1">
              <a:buFont typeface="Wingdings" pitchFamily="2" charset="2"/>
              <a:buChar char="§"/>
            </a:pPr>
            <a:r>
              <a:rPr lang="de-AT" altLang="de-DE" sz="2200" dirty="0" smtClean="0">
                <a:hlinkClick r:id="rId5"/>
              </a:rPr>
              <a:t>www.kinderrechte.gv.at</a:t>
            </a:r>
            <a:r>
              <a:rPr lang="de-AT" altLang="de-DE" sz="2200" dirty="0" smtClean="0"/>
              <a:t> </a:t>
            </a:r>
            <a:r>
              <a:rPr lang="de-AT" altLang="de-DE" sz="2200" dirty="0" smtClean="0">
                <a:solidFill>
                  <a:schemeClr val="tx1"/>
                </a:solidFill>
              </a:rPr>
              <a:t>(Info-Webseite des BM für Familie und Jugend)</a:t>
            </a:r>
          </a:p>
          <a:p>
            <a:pPr lvl="1">
              <a:buFont typeface="Wingdings" pitchFamily="2" charset="2"/>
              <a:buChar char="§"/>
            </a:pPr>
            <a:r>
              <a:rPr lang="de-AT" altLang="de-DE" sz="2200" dirty="0" smtClean="0">
                <a:hlinkClick r:id="rId6"/>
              </a:rPr>
              <a:t>www.kinderhabenrechte.at</a:t>
            </a:r>
            <a:r>
              <a:rPr lang="de-AT" altLang="de-DE" sz="2200" dirty="0" smtClean="0"/>
              <a:t> </a:t>
            </a:r>
            <a:r>
              <a:rPr lang="de-AT" altLang="de-DE" sz="2200" dirty="0" smtClean="0">
                <a:solidFill>
                  <a:schemeClr val="tx1"/>
                </a:solidFill>
              </a:rPr>
              <a:t>(Österr. Netzwerk Kinderrechte)</a:t>
            </a:r>
          </a:p>
          <a:p>
            <a:pPr>
              <a:buFont typeface="Wingdings" pitchFamily="2" charset="2"/>
              <a:buChar char="Ø"/>
            </a:pPr>
            <a:endParaRPr lang="de-AT" altLang="de-DE" sz="2400" dirty="0" smtClean="0"/>
          </a:p>
          <a:p>
            <a:pPr>
              <a:buFont typeface="Wingdings" pitchFamily="2" charset="2"/>
              <a:buChar char="Ø"/>
            </a:pPr>
            <a:r>
              <a:rPr lang="de-AT" altLang="de-DE" sz="2400" dirty="0" smtClean="0">
                <a:hlinkClick r:id="rId7"/>
              </a:rPr>
              <a:t>www.make-it-safe.at</a:t>
            </a:r>
            <a:r>
              <a:rPr lang="de-AT" altLang="de-DE" sz="2400" dirty="0" smtClean="0"/>
              <a:t> Informationen für Jugendliche zum sicheren Umgang mit dem Internet und Sozialen Medien</a:t>
            </a:r>
            <a:br>
              <a:rPr lang="de-AT" altLang="de-DE" sz="2400" dirty="0" smtClean="0"/>
            </a:br>
            <a:endParaRPr lang="de-AT" altLang="de-DE" sz="2400" dirty="0" smtClean="0"/>
          </a:p>
          <a:p>
            <a:pPr>
              <a:buFont typeface="Wingdings" pitchFamily="2" charset="2"/>
              <a:buChar char="Ø"/>
            </a:pPr>
            <a:r>
              <a:rPr lang="de-AT" altLang="de-DE" sz="2400" dirty="0" smtClean="0">
                <a:hlinkClick r:id="rId8"/>
              </a:rPr>
              <a:t>www.saferinternet.at</a:t>
            </a:r>
            <a:r>
              <a:rPr lang="de-AT" altLang="de-DE" sz="2400" dirty="0" smtClean="0"/>
              <a:t> Richtiger und sicherer Umgang mit dem Internet für Eltern, Lehrer*innen, Kinder &amp; Jugendliche</a:t>
            </a:r>
          </a:p>
          <a:p>
            <a:pPr>
              <a:buFontTx/>
              <a:buNone/>
            </a:pPr>
            <a:endParaRPr lang="de-AT" altLang="de-DE" dirty="0" smtClean="0"/>
          </a:p>
          <a:p>
            <a:pPr>
              <a:buFontTx/>
              <a:buNone/>
            </a:pPr>
            <a:endParaRPr lang="de-AT" altLang="de-DE" dirty="0" smtClean="0"/>
          </a:p>
          <a:p>
            <a:pPr>
              <a:buFontTx/>
              <a:buNone/>
            </a:pPr>
            <a:endParaRPr lang="de-AT" altLang="de-DE"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ltLang="de-DE" dirty="0" smtClean="0"/>
              <a:t>Weitere Informationen</a:t>
            </a:r>
            <a:endParaRPr lang="de-AT" dirty="0"/>
          </a:p>
        </p:txBody>
      </p:sp>
      <p:sp>
        <p:nvSpPr>
          <p:cNvPr id="3" name="Inhaltsplatzhalter 2"/>
          <p:cNvSpPr>
            <a:spLocks noGrp="1"/>
          </p:cNvSpPr>
          <p:nvPr>
            <p:ph idx="1"/>
          </p:nvPr>
        </p:nvSpPr>
        <p:spPr/>
        <p:txBody>
          <a:bodyPr>
            <a:normAutofit fontScale="92500" lnSpcReduction="20000"/>
          </a:bodyPr>
          <a:lstStyle/>
          <a:p>
            <a:pPr>
              <a:buFont typeface="Wingdings" pitchFamily="2" charset="2"/>
              <a:buChar char="Ø"/>
            </a:pPr>
            <a:r>
              <a:rPr lang="de-AT" sz="2600" dirty="0" smtClean="0"/>
              <a:t>Überblickinfos zu einzelnen Ländern – Partner*</a:t>
            </a:r>
            <a:r>
              <a:rPr lang="de-AT" sz="2600" dirty="0" err="1" smtClean="0"/>
              <a:t>innenorganisationen</a:t>
            </a:r>
            <a:r>
              <a:rPr lang="de-AT" sz="2600" dirty="0" smtClean="0"/>
              <a:t>, Länderberichte, </a:t>
            </a:r>
            <a:r>
              <a:rPr lang="de-AT" sz="2400" dirty="0" smtClean="0">
                <a:hlinkClick r:id="rId2"/>
              </a:rPr>
              <a:t>http://www.ecpat.org/</a:t>
            </a:r>
            <a:r>
              <a:rPr lang="de-AT" sz="2400" dirty="0" smtClean="0"/>
              <a:t> </a:t>
            </a:r>
          </a:p>
          <a:p>
            <a:pPr>
              <a:buFont typeface="Wingdings" pitchFamily="2" charset="2"/>
              <a:buChar char="Ø"/>
            </a:pPr>
            <a:endParaRPr lang="de-AT" sz="2600" dirty="0" smtClean="0"/>
          </a:p>
          <a:p>
            <a:pPr>
              <a:buFont typeface="Wingdings" pitchFamily="2" charset="2"/>
              <a:buChar char="Ø"/>
            </a:pPr>
            <a:r>
              <a:rPr lang="de-AT" sz="2600" dirty="0" smtClean="0"/>
              <a:t>HP der Global Study on Sexual </a:t>
            </a:r>
            <a:r>
              <a:rPr lang="de-AT" sz="2600" dirty="0" err="1" smtClean="0"/>
              <a:t>Exploitation</a:t>
            </a:r>
            <a:r>
              <a:rPr lang="de-AT" sz="2600" dirty="0" smtClean="0"/>
              <a:t> </a:t>
            </a:r>
            <a:r>
              <a:rPr lang="de-AT" sz="2600" dirty="0" err="1" smtClean="0"/>
              <a:t>of</a:t>
            </a:r>
            <a:r>
              <a:rPr lang="de-AT" sz="2600" dirty="0" smtClean="0"/>
              <a:t> </a:t>
            </a:r>
            <a:r>
              <a:rPr lang="de-AT" sz="2600" dirty="0" err="1" smtClean="0"/>
              <a:t>Children</a:t>
            </a:r>
            <a:r>
              <a:rPr lang="de-AT" sz="2600" dirty="0" smtClean="0"/>
              <a:t> in Travel </a:t>
            </a:r>
            <a:r>
              <a:rPr lang="de-AT" sz="2600" dirty="0" err="1" smtClean="0"/>
              <a:t>and</a:t>
            </a:r>
            <a:r>
              <a:rPr lang="de-AT" sz="2600" dirty="0" smtClean="0"/>
              <a:t> </a:t>
            </a:r>
            <a:r>
              <a:rPr lang="de-AT" sz="2600" dirty="0" err="1" smtClean="0"/>
              <a:t>Tourism</a:t>
            </a:r>
            <a:r>
              <a:rPr lang="de-AT" sz="2600" dirty="0" smtClean="0"/>
              <a:t> – weltweite Studie mit regionalen und länderspezifischen Berichten von ECPAT Int., </a:t>
            </a:r>
            <a:r>
              <a:rPr lang="de-AT" sz="2400" dirty="0" smtClean="0">
                <a:hlinkClick r:id="rId3"/>
              </a:rPr>
              <a:t>http://globalstudysectt.org/</a:t>
            </a:r>
            <a:r>
              <a:rPr lang="de-AT" sz="2400" dirty="0" smtClean="0"/>
              <a:t> </a:t>
            </a:r>
          </a:p>
          <a:p>
            <a:pPr>
              <a:buFont typeface="Wingdings" pitchFamily="2" charset="2"/>
              <a:buChar char="Ø"/>
            </a:pPr>
            <a:endParaRPr lang="de-AT" sz="2600" dirty="0" smtClean="0"/>
          </a:p>
          <a:p>
            <a:pPr>
              <a:buFont typeface="Wingdings" pitchFamily="2" charset="2"/>
              <a:buChar char="Ø"/>
            </a:pPr>
            <a:r>
              <a:rPr lang="de-AT" sz="2600" dirty="0" smtClean="0"/>
              <a:t>Global Initiative </a:t>
            </a:r>
            <a:r>
              <a:rPr lang="de-AT" sz="2600" dirty="0" err="1" smtClean="0"/>
              <a:t>to</a:t>
            </a:r>
            <a:r>
              <a:rPr lang="de-AT" sz="2600" dirty="0" smtClean="0"/>
              <a:t> End All </a:t>
            </a:r>
            <a:r>
              <a:rPr lang="de-AT" sz="2600" dirty="0" err="1" smtClean="0"/>
              <a:t>Corporal</a:t>
            </a:r>
            <a:r>
              <a:rPr lang="de-AT" sz="2600" dirty="0" smtClean="0"/>
              <a:t> </a:t>
            </a:r>
            <a:r>
              <a:rPr lang="de-AT" sz="2600" dirty="0" err="1" smtClean="0"/>
              <a:t>Punishment</a:t>
            </a:r>
            <a:r>
              <a:rPr lang="de-AT" sz="2600" dirty="0" smtClean="0"/>
              <a:t> </a:t>
            </a:r>
            <a:r>
              <a:rPr lang="de-AT" sz="2600" dirty="0" err="1" smtClean="0"/>
              <a:t>of</a:t>
            </a:r>
            <a:r>
              <a:rPr lang="de-AT" sz="2600" dirty="0" smtClean="0"/>
              <a:t> </a:t>
            </a:r>
            <a:r>
              <a:rPr lang="de-AT" sz="2600" dirty="0" err="1" smtClean="0"/>
              <a:t>Children</a:t>
            </a:r>
            <a:r>
              <a:rPr lang="de-AT" sz="2600" dirty="0" smtClean="0"/>
              <a:t> – Infos zum Status Quo der einzelnen Länder bzgl. Gewaltschutzgesetzen von Kindern, </a:t>
            </a:r>
            <a:r>
              <a:rPr lang="de-AT" sz="2400" dirty="0" smtClean="0">
                <a:hlinkClick r:id="rId4"/>
              </a:rPr>
              <a:t>http://www.endcorporalpunishment.org/</a:t>
            </a:r>
            <a:endParaRPr lang="de-AT" sz="2400" dirty="0" smtClean="0"/>
          </a:p>
          <a:p>
            <a:pPr>
              <a:buFont typeface="Wingdings" pitchFamily="2" charset="2"/>
              <a:buChar char="Ø"/>
            </a:pPr>
            <a:endParaRPr lang="de-AT" sz="2600" dirty="0"/>
          </a:p>
        </p:txBody>
      </p:sp>
    </p:spTree>
    <p:extLst>
      <p:ext uri="{BB962C8B-B14F-4D97-AF65-F5344CB8AC3E}">
        <p14:creationId xmlns="" xmlns:p14="http://schemas.microsoft.com/office/powerpoint/2010/main" val="1574926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Videos zu Freiwilligenarbeit im Ausland</a:t>
            </a:r>
            <a:endParaRPr lang="de-AT" dirty="0"/>
          </a:p>
        </p:txBody>
      </p:sp>
      <p:sp>
        <p:nvSpPr>
          <p:cNvPr id="4" name="Inhaltsplatzhalter 3"/>
          <p:cNvSpPr>
            <a:spLocks noGrp="1"/>
          </p:cNvSpPr>
          <p:nvPr>
            <p:ph idx="1"/>
          </p:nvPr>
        </p:nvSpPr>
        <p:spPr/>
        <p:txBody>
          <a:bodyPr>
            <a:normAutofit fontScale="92500"/>
          </a:bodyPr>
          <a:lstStyle/>
          <a:p>
            <a:pPr>
              <a:buFont typeface="Wingdings" pitchFamily="2" charset="2"/>
              <a:buChar char="Ø"/>
            </a:pPr>
            <a:r>
              <a:rPr lang="de-DE" dirty="0" err="1" smtClean="0"/>
              <a:t>Voluntourism</a:t>
            </a:r>
            <a:r>
              <a:rPr lang="de-DE" dirty="0" smtClean="0"/>
              <a:t> –Video ARD; Jugendliche, die mit falschen Erwartungen und schlecht vorbereitet in den Einsatz gehen, </a:t>
            </a:r>
            <a:r>
              <a:rPr lang="de-DE" dirty="0" smtClean="0">
                <a:hlinkClick r:id="rId3"/>
              </a:rPr>
              <a:t>https://www.youtube.com/watch?v=uEMaIGql5ts</a:t>
            </a:r>
            <a:endParaRPr lang="de-DE" dirty="0" smtClean="0"/>
          </a:p>
          <a:p>
            <a:pPr>
              <a:buFont typeface="Wingdings" pitchFamily="2" charset="2"/>
              <a:buChar char="Ø"/>
            </a:pPr>
            <a:endParaRPr lang="de-DE" dirty="0" smtClean="0"/>
          </a:p>
          <a:p>
            <a:pPr>
              <a:buFont typeface="Wingdings" pitchFamily="2" charset="2"/>
              <a:buChar char="Ø"/>
            </a:pPr>
            <a:r>
              <a:rPr lang="de-DE" dirty="0" err="1" smtClean="0"/>
              <a:t>Erklärvideo</a:t>
            </a:r>
            <a:r>
              <a:rPr lang="de-DE" dirty="0" smtClean="0"/>
              <a:t>  Freiwilligentourismus (NFI, ECPAT, Weltwegweiser u.a.), </a:t>
            </a:r>
            <a:r>
              <a:rPr lang="de-DE" dirty="0" smtClean="0">
                <a:hlinkClick r:id="rId4"/>
              </a:rPr>
              <a:t> https://www.youtube.com/watch?v=g1XZxE4gQjo</a:t>
            </a:r>
            <a:endParaRPr lang="de-DE" dirty="0" smtClean="0"/>
          </a:p>
          <a:p>
            <a:pPr>
              <a:buFont typeface="Wingdings" pitchFamily="2" charset="2"/>
              <a:buChar char="Ø"/>
            </a:pPr>
            <a:endParaRPr lang="de-DE" u="sng" dirty="0" smtClean="0">
              <a:hlinkClick r:id="rId5"/>
            </a:endParaRPr>
          </a:p>
          <a:p>
            <a:pPr>
              <a:buFont typeface="Wingdings" pitchFamily="2" charset="2"/>
              <a:buChar char="Ø"/>
            </a:pPr>
            <a:r>
              <a:rPr lang="de-DE" dirty="0" err="1" smtClean="0"/>
              <a:t>Braveaurora</a:t>
            </a:r>
            <a:r>
              <a:rPr lang="de-DE" dirty="0" smtClean="0"/>
              <a:t> ORF-Thema Beitrag, 3.7.2017, </a:t>
            </a:r>
          </a:p>
          <a:p>
            <a:pPr>
              <a:buNone/>
            </a:pPr>
            <a:r>
              <a:rPr lang="de-AT" u="sng" smtClean="0">
                <a:hlinkClick r:id="rId6"/>
              </a:rPr>
              <a:t>    https://www.youtube.com/watch?v=J7Ci1RQZkBY</a:t>
            </a:r>
            <a:endParaRPr lang="de-DE" dirty="0" smtClean="0"/>
          </a:p>
          <a:p>
            <a:pPr>
              <a:buFont typeface="Wingdings" pitchFamily="2" charset="2"/>
              <a:buChar char="Ø"/>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a:p>
        </p:txBody>
      </p:sp>
      <p:sp>
        <p:nvSpPr>
          <p:cNvPr id="5" name="Rechteck 4"/>
          <p:cNvSpPr/>
          <p:nvPr/>
        </p:nvSpPr>
        <p:spPr>
          <a:xfrm>
            <a:off x="2627784" y="5661248"/>
            <a:ext cx="4572000" cy="369332"/>
          </a:xfrm>
          <a:prstGeom prst="rect">
            <a:avLst/>
          </a:prstGeom>
        </p:spPr>
        <p:txBody>
          <a:bodyPr>
            <a:spAutoFit/>
          </a:bodyPr>
          <a:lstStyle/>
          <a:p>
            <a:endParaRPr lang="de-DE" dirty="0"/>
          </a:p>
        </p:txBody>
      </p:sp>
    </p:spTree>
    <p:extLst>
      <p:ext uri="{BB962C8B-B14F-4D97-AF65-F5344CB8AC3E}">
        <p14:creationId xmlns="" xmlns:p14="http://schemas.microsoft.com/office/powerpoint/2010/main" val="3600182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Bildquellen</a:t>
            </a:r>
            <a:endParaRPr lang="de-DE" dirty="0"/>
          </a:p>
        </p:txBody>
      </p:sp>
      <p:sp>
        <p:nvSpPr>
          <p:cNvPr id="3" name="Inhaltsplatzhalter 2"/>
          <p:cNvSpPr>
            <a:spLocks noGrp="1"/>
          </p:cNvSpPr>
          <p:nvPr>
            <p:ph idx="1"/>
          </p:nvPr>
        </p:nvSpPr>
        <p:spPr/>
        <p:txBody>
          <a:bodyPr>
            <a:normAutofit fontScale="92500" lnSpcReduction="10000"/>
          </a:bodyPr>
          <a:lstStyle/>
          <a:p>
            <a:pPr marL="355600" indent="-246063">
              <a:buFont typeface="Wingdings" pitchFamily="2" charset="2"/>
              <a:buChar char="Ø"/>
            </a:pPr>
            <a:r>
              <a:rPr lang="de-AT" dirty="0" smtClean="0"/>
              <a:t>UNICEF Deutschland (2017): </a:t>
            </a:r>
            <a:r>
              <a:rPr lang="de-DE" dirty="0" smtClean="0"/>
              <a:t>Kinder haben Rechte. </a:t>
            </a:r>
            <a:r>
              <a:rPr lang="de-DE" dirty="0" smtClean="0">
                <a:hlinkClick r:id="rId2"/>
              </a:rPr>
              <a:t>http://bit.ly/2D1zRgI</a:t>
            </a:r>
            <a:r>
              <a:rPr lang="de-DE" dirty="0" smtClean="0"/>
              <a:t>, 20.11.2017</a:t>
            </a:r>
          </a:p>
          <a:p>
            <a:pPr marL="624078" indent="-514350">
              <a:buFont typeface="Wingdings" pitchFamily="2" charset="2"/>
              <a:buChar char="Ø"/>
            </a:pPr>
            <a:endParaRPr lang="de-AT" dirty="0" smtClean="0"/>
          </a:p>
          <a:p>
            <a:pPr marL="355600" indent="-246063">
              <a:buFont typeface="Wingdings" pitchFamily="2" charset="2"/>
              <a:buChar char="Ø"/>
            </a:pPr>
            <a:r>
              <a:rPr lang="de-AT" dirty="0" smtClean="0"/>
              <a:t>BMWFJ (2009):  Familie - kein Platz für Gewalt !(?) - 20 Jahre gesetzliches Gewaltverbot in Österreich. </a:t>
            </a:r>
            <a:r>
              <a:rPr lang="de-AT" u="sng" dirty="0" smtClean="0">
                <a:hlinkClick r:id="rId3"/>
              </a:rPr>
              <a:t>http://bit.ly/2EZBmcD</a:t>
            </a:r>
            <a:r>
              <a:rPr lang="de-AT" dirty="0" smtClean="0">
                <a:hlinkClick r:id="rId3"/>
              </a:rPr>
              <a:t> </a:t>
            </a:r>
            <a:r>
              <a:rPr lang="de-AT" dirty="0" smtClean="0"/>
              <a:t>, 15.11.2017</a:t>
            </a:r>
          </a:p>
          <a:p>
            <a:pPr marL="624078" indent="-514350">
              <a:buFont typeface="Wingdings" pitchFamily="2" charset="2"/>
              <a:buChar char="Ø"/>
            </a:pPr>
            <a:endParaRPr lang="de-AT" dirty="0" smtClean="0"/>
          </a:p>
          <a:p>
            <a:pPr marL="355600" indent="-246063">
              <a:buFont typeface="Wingdings" pitchFamily="2" charset="2"/>
              <a:buChar char="Ø"/>
            </a:pPr>
            <a:r>
              <a:rPr lang="en-US" dirty="0" smtClean="0"/>
              <a:t>Global Initiative to End All Corporal Punishment of Children (2017): Ending </a:t>
            </a:r>
            <a:r>
              <a:rPr lang="en-US" dirty="0" err="1" smtClean="0"/>
              <a:t>legalised</a:t>
            </a:r>
            <a:r>
              <a:rPr lang="en-US" dirty="0" smtClean="0"/>
              <a:t> violence against children GLOBAL PROGRESS TO DECEMBER 2017</a:t>
            </a:r>
            <a:r>
              <a:rPr lang="de-DE" dirty="0" smtClean="0"/>
              <a:t>. </a:t>
            </a:r>
            <a:r>
              <a:rPr lang="de-DE" dirty="0" smtClean="0">
                <a:hlinkClick r:id="rId4"/>
              </a:rPr>
              <a:t>http://bit.ly/2z93vgm</a:t>
            </a:r>
            <a:r>
              <a:rPr lang="de-DE" dirty="0" smtClean="0"/>
              <a:t>, 03.01.2018</a:t>
            </a:r>
          </a:p>
          <a:p>
            <a:pPr marL="624078" indent="-514350">
              <a:buFont typeface="Wingdings" pitchFamily="2" charset="2"/>
              <a:buChar char="Ø"/>
            </a:pP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Was tut ECPAT?</a:t>
            </a:r>
            <a:endParaRPr lang="de-AT" dirty="0"/>
          </a:p>
        </p:txBody>
      </p:sp>
      <p:sp>
        <p:nvSpPr>
          <p:cNvPr id="3" name="Inhaltsplatzhalter 2"/>
          <p:cNvSpPr>
            <a:spLocks noGrp="1"/>
          </p:cNvSpPr>
          <p:nvPr>
            <p:ph idx="1"/>
          </p:nvPr>
        </p:nvSpPr>
        <p:spPr>
          <a:xfrm>
            <a:off x="755576" y="1412776"/>
            <a:ext cx="8496944" cy="4752528"/>
          </a:xfrm>
        </p:spPr>
        <p:txBody>
          <a:bodyPr>
            <a:normAutofit fontScale="70000" lnSpcReduction="20000"/>
          </a:bodyPr>
          <a:lstStyle/>
          <a:p>
            <a:pPr>
              <a:lnSpc>
                <a:spcPct val="160000"/>
              </a:lnSpc>
              <a:buFont typeface="Wingdings" pitchFamily="2" charset="2"/>
              <a:buChar char="Ø"/>
            </a:pPr>
            <a:r>
              <a:rPr lang="de-AT" dirty="0"/>
              <a:t>nationale Vertretung von ECPAT International </a:t>
            </a:r>
          </a:p>
          <a:p>
            <a:pPr>
              <a:lnSpc>
                <a:spcPct val="160000"/>
              </a:lnSpc>
              <a:buFont typeface="Wingdings" pitchFamily="2" charset="2"/>
              <a:buChar char="Ø"/>
            </a:pPr>
            <a:r>
              <a:rPr lang="de-AT" dirty="0"/>
              <a:t>Einsatz gegen </a:t>
            </a:r>
            <a:r>
              <a:rPr lang="de-AT" dirty="0" smtClean="0"/>
              <a:t>sexuelle </a:t>
            </a:r>
            <a:r>
              <a:rPr lang="de-AT" dirty="0"/>
              <a:t>Ausbeutung von </a:t>
            </a:r>
            <a:r>
              <a:rPr lang="de-AT" dirty="0" smtClean="0"/>
              <a:t>Kindern</a:t>
            </a:r>
            <a:endParaRPr lang="de-AT" dirty="0"/>
          </a:p>
          <a:p>
            <a:pPr>
              <a:lnSpc>
                <a:spcPct val="160000"/>
              </a:lnSpc>
              <a:buFont typeface="Wingdings" pitchFamily="2" charset="2"/>
              <a:buChar char="Ø"/>
            </a:pPr>
            <a:r>
              <a:rPr lang="de-AT" dirty="0"/>
              <a:t>2003 gegründet </a:t>
            </a:r>
          </a:p>
          <a:p>
            <a:pPr>
              <a:lnSpc>
                <a:spcPct val="160000"/>
              </a:lnSpc>
              <a:buFont typeface="Wingdings" pitchFamily="2" charset="2"/>
              <a:buChar char="Ø"/>
            </a:pPr>
            <a:r>
              <a:rPr lang="de-AT" dirty="0"/>
              <a:t>Aufklärung und Bewusstseinsbildung </a:t>
            </a:r>
            <a:endParaRPr lang="de-AT" dirty="0" smtClean="0"/>
          </a:p>
          <a:p>
            <a:pPr>
              <a:lnSpc>
                <a:spcPct val="160000"/>
              </a:lnSpc>
              <a:buFont typeface="Wingdings" pitchFamily="2" charset="2"/>
              <a:buChar char="Ø"/>
            </a:pPr>
            <a:r>
              <a:rPr lang="de-AT" dirty="0" smtClean="0"/>
              <a:t>Kooperation </a:t>
            </a:r>
            <a:r>
              <a:rPr lang="de-AT" dirty="0"/>
              <a:t>mit Regierung, Behörden, Privatwirtschaft, NGOs und internationalen </a:t>
            </a:r>
            <a:r>
              <a:rPr lang="de-AT" dirty="0" smtClean="0"/>
              <a:t>Organisationen</a:t>
            </a:r>
          </a:p>
          <a:p>
            <a:pPr>
              <a:lnSpc>
                <a:spcPct val="160000"/>
              </a:lnSpc>
              <a:buFont typeface="Wingdings" pitchFamily="2" charset="2"/>
              <a:buChar char="Ø"/>
            </a:pPr>
            <a:r>
              <a:rPr lang="de-AT" dirty="0" smtClean="0"/>
              <a:t>Schulungs- </a:t>
            </a:r>
            <a:r>
              <a:rPr lang="de-AT" dirty="0"/>
              <a:t>und </a:t>
            </a:r>
            <a:r>
              <a:rPr lang="de-AT" dirty="0" smtClean="0"/>
              <a:t>Trainingsmaßnahmen</a:t>
            </a:r>
          </a:p>
          <a:p>
            <a:pPr>
              <a:lnSpc>
                <a:spcPct val="160000"/>
              </a:lnSpc>
              <a:buFont typeface="Wingdings" pitchFamily="2" charset="2"/>
              <a:buChar char="Ø"/>
            </a:pPr>
            <a:r>
              <a:rPr lang="de-AT" dirty="0" smtClean="0"/>
              <a:t>Unterstützung bei Entwicklung &amp; Umsetzung von Kinderschutzrichtlinien</a:t>
            </a:r>
            <a:endParaRPr lang="de-AT" dirty="0"/>
          </a:p>
          <a:p>
            <a:pPr>
              <a:lnSpc>
                <a:spcPct val="160000"/>
              </a:lnSpc>
              <a:buFont typeface="Wingdings" pitchFamily="2" charset="2"/>
              <a:buChar char="Ø"/>
            </a:pPr>
            <a:r>
              <a:rPr lang="de-AT" dirty="0"/>
              <a:t>lokaler Partner Kinderschutzkodex in Österreich </a:t>
            </a:r>
          </a:p>
          <a:p>
            <a:pPr>
              <a:lnSpc>
                <a:spcPct val="160000"/>
              </a:lnSpc>
              <a:buFont typeface="Wingdings" pitchFamily="2" charset="2"/>
              <a:buChar char="Ø"/>
            </a:pPr>
            <a:r>
              <a:rPr lang="de-AT" dirty="0"/>
              <a:t>www.ecpat.at </a:t>
            </a:r>
          </a:p>
          <a:p>
            <a:pPr>
              <a:lnSpc>
                <a:spcPct val="160000"/>
              </a:lnSpc>
            </a:pPr>
            <a:endParaRPr lang="de-AT" dirty="0"/>
          </a:p>
        </p:txBody>
      </p:sp>
    </p:spTree>
    <p:extLst>
      <p:ext uri="{BB962C8B-B14F-4D97-AF65-F5344CB8AC3E}">
        <p14:creationId xmlns="" xmlns:p14="http://schemas.microsoft.com/office/powerpoint/2010/main" val="4187803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Übersicht</a:t>
            </a:r>
            <a:endParaRPr lang="de-DE" dirty="0"/>
          </a:p>
        </p:txBody>
      </p:sp>
      <p:sp>
        <p:nvSpPr>
          <p:cNvPr id="3" name="Inhaltsplatzhalter 2"/>
          <p:cNvSpPr>
            <a:spLocks noGrp="1"/>
          </p:cNvSpPr>
          <p:nvPr>
            <p:ph idx="1"/>
          </p:nvPr>
        </p:nvSpPr>
        <p:spPr/>
        <p:txBody>
          <a:bodyPr/>
          <a:lstStyle/>
          <a:p>
            <a:pPr>
              <a:buFont typeface="Wingdings" pitchFamily="2" charset="2"/>
              <a:buChar char="Ø"/>
            </a:pPr>
            <a:r>
              <a:rPr lang="de-DE" dirty="0" smtClean="0"/>
              <a:t>Teil 1 - Kinderrechte</a:t>
            </a:r>
          </a:p>
          <a:p>
            <a:pPr>
              <a:buFont typeface="Wingdings" pitchFamily="2" charset="2"/>
              <a:buChar char="Ø"/>
            </a:pPr>
            <a:endParaRPr lang="de-DE" dirty="0" smtClean="0"/>
          </a:p>
          <a:p>
            <a:pPr>
              <a:buFont typeface="Wingdings" pitchFamily="2" charset="2"/>
              <a:buChar char="Ø"/>
            </a:pPr>
            <a:r>
              <a:rPr lang="de-DE" dirty="0" smtClean="0"/>
              <a:t>Teil 2 - Handlungsempfehlungen</a:t>
            </a:r>
          </a:p>
          <a:p>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Teil 1 - Kinderrechte</a:t>
            </a:r>
            <a:endParaRPr lang="de-DE" dirty="0"/>
          </a:p>
        </p:txBody>
      </p:sp>
      <p:sp>
        <p:nvSpPr>
          <p:cNvPr id="3" name="Inhaltsplatzhalter 2"/>
          <p:cNvSpPr>
            <a:spLocks noGrp="1"/>
          </p:cNvSpPr>
          <p:nvPr>
            <p:ph idx="1"/>
          </p:nvPr>
        </p:nvSpPr>
        <p:spPr/>
        <p:txBody>
          <a:bodyPr/>
          <a:lstStyle/>
          <a:p>
            <a:pPr>
              <a:buFont typeface="Wingdings" pitchFamily="2" charset="2"/>
              <a:buChar char="Ø"/>
            </a:pPr>
            <a:r>
              <a:rPr lang="de-DE" dirty="0" smtClean="0"/>
              <a:t>Kinderrechte allgemein </a:t>
            </a:r>
          </a:p>
          <a:p>
            <a:pPr>
              <a:buFont typeface="Wingdings" pitchFamily="2" charset="2"/>
              <a:buChar char="Ø"/>
            </a:pPr>
            <a:endParaRPr lang="de-DE" dirty="0" smtClean="0"/>
          </a:p>
          <a:p>
            <a:pPr>
              <a:buFont typeface="Wingdings" pitchFamily="2" charset="2"/>
              <a:buChar char="Ø"/>
            </a:pPr>
            <a:r>
              <a:rPr lang="de-DE" dirty="0" smtClean="0"/>
              <a:t>Situation in Österreich &amp; International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Stellung beziehen</a:t>
            </a:r>
            <a:endParaRPr lang="de-AT" dirty="0"/>
          </a:p>
        </p:txBody>
      </p:sp>
      <p:sp>
        <p:nvSpPr>
          <p:cNvPr id="3" name="Inhaltsplatzhalter 2"/>
          <p:cNvSpPr>
            <a:spLocks noGrp="1"/>
          </p:cNvSpPr>
          <p:nvPr>
            <p:ph idx="1"/>
          </p:nvPr>
        </p:nvSpPr>
        <p:spPr>
          <a:xfrm>
            <a:off x="395536" y="2924944"/>
            <a:ext cx="8229600" cy="1656184"/>
          </a:xfrm>
        </p:spPr>
        <p:txBody>
          <a:bodyPr/>
          <a:lstStyle/>
          <a:p>
            <a:pPr>
              <a:buFont typeface="Wingdings" pitchFamily="2" charset="2"/>
              <a:buChar char="Ø"/>
            </a:pPr>
            <a:r>
              <a:rPr lang="de-AT" dirty="0" smtClean="0"/>
              <a:t>Warst du bereits in einer Situation wo du Gewalt an einem Kind beobachtet hast, oder hat sich dir jemand anvertraut dem Gewalt widerfahren ist?</a:t>
            </a:r>
            <a:endParaRPr lang="de-AT" dirty="0"/>
          </a:p>
        </p:txBody>
      </p:sp>
    </p:spTree>
    <p:extLst>
      <p:ext uri="{BB962C8B-B14F-4D97-AF65-F5344CB8AC3E}">
        <p14:creationId xmlns="" xmlns:p14="http://schemas.microsoft.com/office/powerpoint/2010/main" val="3718227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latin typeface="Calibri" pitchFamily="34" charset="0"/>
              </a:rPr>
              <a:t>Unser Leitbild</a:t>
            </a:r>
            <a:endParaRPr lang="de-AT" dirty="0">
              <a:latin typeface="Calibri" pitchFamily="34" charset="0"/>
            </a:endParaRPr>
          </a:p>
        </p:txBody>
      </p:sp>
      <p:sp>
        <p:nvSpPr>
          <p:cNvPr id="3" name="Inhaltsplatzhalter 2"/>
          <p:cNvSpPr>
            <a:spLocks noGrp="1"/>
          </p:cNvSpPr>
          <p:nvPr>
            <p:ph idx="1"/>
          </p:nvPr>
        </p:nvSpPr>
        <p:spPr>
          <a:xfrm>
            <a:off x="467544" y="1916832"/>
            <a:ext cx="8229600" cy="4325112"/>
          </a:xfrm>
        </p:spPr>
        <p:txBody>
          <a:bodyPr/>
          <a:lstStyle/>
          <a:p>
            <a:pPr>
              <a:buNone/>
            </a:pPr>
            <a:endParaRPr lang="de-AT" dirty="0" smtClean="0">
              <a:latin typeface="Calibri" pitchFamily="34" charset="0"/>
            </a:endParaRPr>
          </a:p>
          <a:p>
            <a:pPr>
              <a:buNone/>
            </a:pPr>
            <a:r>
              <a:rPr lang="de-AT" dirty="0" smtClean="0">
                <a:latin typeface="Calibri" pitchFamily="34" charset="0"/>
              </a:rPr>
              <a:t> </a:t>
            </a:r>
            <a:r>
              <a:rPr lang="de-AT" b="1" dirty="0" smtClean="0"/>
              <a:t>„</a:t>
            </a:r>
            <a:r>
              <a:rPr lang="de-AT" b="1" dirty="0" smtClean="0">
                <a:latin typeface="Calibri" pitchFamily="34" charset="0"/>
              </a:rPr>
              <a:t>Jedes Kind hat in jedem Land dieser Welt Anspruch auf umfassenden Schutz vor allen Formen der kommerziellen Ausbeutung und des sexuellen Missbrauchs.“</a:t>
            </a:r>
          </a:p>
          <a:p>
            <a:pPr>
              <a:buNone/>
            </a:pPr>
            <a:r>
              <a:rPr lang="de-AT" dirty="0" smtClean="0"/>
              <a:t/>
            </a:r>
            <a:br>
              <a:rPr lang="de-AT" dirty="0" smtClean="0"/>
            </a:br>
            <a:r>
              <a:rPr lang="de-AT" sz="2400" dirty="0" smtClean="0">
                <a:latin typeface="Calibri" pitchFamily="34" charset="0"/>
              </a:rPr>
              <a:t>(UN- Kinderrechtskonvention Art. 34)</a:t>
            </a:r>
            <a:endParaRPr lang="de-AT"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Welche Kinderrechte kennt ihr noch?</a:t>
            </a:r>
            <a:endParaRPr lang="de-DE" dirty="0"/>
          </a:p>
        </p:txBody>
      </p:sp>
      <p:graphicFrame>
        <p:nvGraphicFramePr>
          <p:cNvPr id="2050" name="Object 4"/>
          <p:cNvGraphicFramePr>
            <a:graphicFrameLocks noGrp="1" noChangeAspect="1"/>
          </p:cNvGraphicFramePr>
          <p:nvPr>
            <p:ph idx="1"/>
          </p:nvPr>
        </p:nvGraphicFramePr>
        <p:xfrm>
          <a:off x="3491880" y="1577181"/>
          <a:ext cx="1857375" cy="3995738"/>
        </p:xfrm>
        <a:graphic>
          <a:graphicData uri="http://schemas.openxmlformats.org/presentationml/2006/ole">
            <p:oleObj spid="_x0000_s2052" name="Clip" r:id="rId4" imgW="1857375" imgH="3995738" progId="">
              <p:embed/>
            </p:oleObj>
          </a:graphicData>
        </a:graphic>
      </p:graphicFrame>
      <p:sp>
        <p:nvSpPr>
          <p:cNvPr id="5" name="Textfeld 4"/>
          <p:cNvSpPr txBox="1"/>
          <p:nvPr/>
        </p:nvSpPr>
        <p:spPr>
          <a:xfrm>
            <a:off x="395536" y="1628800"/>
            <a:ext cx="2520280" cy="707886"/>
          </a:xfrm>
          <a:prstGeom prst="rect">
            <a:avLst/>
          </a:prstGeom>
          <a:noFill/>
        </p:spPr>
        <p:txBody>
          <a:bodyPr wrap="square" rtlCol="0">
            <a:spAutoFit/>
          </a:bodyPr>
          <a:lstStyle/>
          <a:p>
            <a:r>
              <a:rPr lang="de-DE" sz="2000" b="1" dirty="0" smtClean="0">
                <a:latin typeface="Calibri" pitchFamily="34" charset="0"/>
              </a:rPr>
              <a:t>Wie definiert die UN-KRK „Kind“?</a:t>
            </a:r>
            <a:endParaRPr lang="de-DE" sz="2000" b="1" dirty="0">
              <a:latin typeface="Calibri" pitchFamily="34" charset="0"/>
            </a:endParaRPr>
          </a:p>
        </p:txBody>
      </p:sp>
      <p:sp>
        <p:nvSpPr>
          <p:cNvPr id="6" name="Textfeld 5"/>
          <p:cNvSpPr txBox="1"/>
          <p:nvPr/>
        </p:nvSpPr>
        <p:spPr>
          <a:xfrm>
            <a:off x="5796136" y="1844824"/>
            <a:ext cx="2952328" cy="707886"/>
          </a:xfrm>
          <a:prstGeom prst="rect">
            <a:avLst/>
          </a:prstGeom>
          <a:noFill/>
        </p:spPr>
        <p:txBody>
          <a:bodyPr wrap="square" rtlCol="0">
            <a:spAutoFit/>
          </a:bodyPr>
          <a:lstStyle/>
          <a:p>
            <a:r>
              <a:rPr lang="de-DE" sz="2000" b="1" dirty="0" smtClean="0">
                <a:latin typeface="Calibri" pitchFamily="34" charset="0"/>
              </a:rPr>
              <a:t>Wie viele Staaten sind der UN-KRK beigetreten?</a:t>
            </a:r>
            <a:endParaRPr lang="de-DE" sz="2000" b="1" dirty="0">
              <a:latin typeface="Calibri" pitchFamily="34" charset="0"/>
            </a:endParaRPr>
          </a:p>
        </p:txBody>
      </p:sp>
      <p:sp>
        <p:nvSpPr>
          <p:cNvPr id="7" name="Textfeld 6"/>
          <p:cNvSpPr txBox="1"/>
          <p:nvPr/>
        </p:nvSpPr>
        <p:spPr>
          <a:xfrm>
            <a:off x="395536" y="3501008"/>
            <a:ext cx="3168352" cy="707886"/>
          </a:xfrm>
          <a:prstGeom prst="rect">
            <a:avLst/>
          </a:prstGeom>
          <a:noFill/>
        </p:spPr>
        <p:txBody>
          <a:bodyPr wrap="square" rtlCol="0">
            <a:spAutoFit/>
          </a:bodyPr>
          <a:lstStyle/>
          <a:p>
            <a:r>
              <a:rPr lang="de-DE" sz="2000" b="1" dirty="0" smtClean="0">
                <a:latin typeface="Calibri" pitchFamily="34" charset="0"/>
              </a:rPr>
              <a:t>Kennt jemand einen Staat, der nicht beigetreten ist?</a:t>
            </a:r>
            <a:endParaRPr lang="de-DE" sz="2000" b="1" dirty="0">
              <a:latin typeface="Calibri" pitchFamily="34" charset="0"/>
            </a:endParaRPr>
          </a:p>
        </p:txBody>
      </p:sp>
      <p:sp>
        <p:nvSpPr>
          <p:cNvPr id="8" name="Textfeld 7"/>
          <p:cNvSpPr txBox="1"/>
          <p:nvPr/>
        </p:nvSpPr>
        <p:spPr>
          <a:xfrm>
            <a:off x="6156176" y="3356992"/>
            <a:ext cx="2664296" cy="707886"/>
          </a:xfrm>
          <a:prstGeom prst="rect">
            <a:avLst/>
          </a:prstGeom>
          <a:noFill/>
        </p:spPr>
        <p:txBody>
          <a:bodyPr wrap="square" rtlCol="0">
            <a:spAutoFit/>
          </a:bodyPr>
          <a:lstStyle/>
          <a:p>
            <a:r>
              <a:rPr lang="de-DE" sz="2000" b="1" dirty="0" smtClean="0">
                <a:latin typeface="Calibri" pitchFamily="34" charset="0"/>
              </a:rPr>
              <a:t>Wann von der UNO verabschiedet?</a:t>
            </a:r>
            <a:endParaRPr lang="de-DE" sz="2000" b="1"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Kinderrechte sind Menschenrechte</a:t>
            </a:r>
            <a:endParaRPr lang="de-AT" dirty="0"/>
          </a:p>
        </p:txBody>
      </p:sp>
      <p:sp>
        <p:nvSpPr>
          <p:cNvPr id="3" name="Inhaltsplatzhalter 2"/>
          <p:cNvSpPr>
            <a:spLocks noGrp="1"/>
          </p:cNvSpPr>
          <p:nvPr>
            <p:ph idx="1"/>
          </p:nvPr>
        </p:nvSpPr>
        <p:spPr/>
        <p:txBody>
          <a:bodyPr>
            <a:normAutofit/>
          </a:bodyPr>
          <a:lstStyle/>
          <a:p>
            <a:pPr>
              <a:buNone/>
            </a:pPr>
            <a:endParaRPr lang="de-AT" dirty="0"/>
          </a:p>
          <a:p>
            <a:pPr>
              <a:buFont typeface="Wingdings" pitchFamily="2" charset="2"/>
              <a:buChar char="Ø"/>
            </a:pPr>
            <a:r>
              <a:rPr lang="de-AT" dirty="0"/>
              <a:t>Kinder sind gemäß der </a:t>
            </a:r>
            <a:r>
              <a:rPr lang="de-AT" dirty="0" smtClean="0"/>
              <a:t>UN-Kinderrechtskonvention alle </a:t>
            </a:r>
            <a:r>
              <a:rPr lang="de-AT" dirty="0"/>
              <a:t>Menschen unter 18 </a:t>
            </a:r>
            <a:r>
              <a:rPr lang="de-AT" dirty="0" smtClean="0"/>
              <a:t>Jahren</a:t>
            </a:r>
          </a:p>
          <a:p>
            <a:pPr>
              <a:buFont typeface="Wingdings" pitchFamily="2" charset="2"/>
              <a:buChar char="Ø"/>
            </a:pPr>
            <a:endParaRPr lang="de-AT" dirty="0"/>
          </a:p>
          <a:p>
            <a:pPr>
              <a:buFont typeface="Wingdings" pitchFamily="2" charset="2"/>
              <a:buChar char="Ø"/>
            </a:pPr>
            <a:r>
              <a:rPr lang="de-AT" dirty="0" smtClean="0"/>
              <a:t>Kindheit als schutzbedürftige Lebensphase</a:t>
            </a:r>
            <a:endParaRPr lang="de-AT" dirty="0"/>
          </a:p>
          <a:p>
            <a:pPr>
              <a:buFont typeface="Wingdings" pitchFamily="2" charset="2"/>
              <a:buChar char="Ø"/>
            </a:pPr>
            <a:endParaRPr lang="de-AT" dirty="0"/>
          </a:p>
          <a:p>
            <a:pPr>
              <a:buFont typeface="Wingdings" pitchFamily="2" charset="2"/>
              <a:buChar char="Ø"/>
            </a:pPr>
            <a:r>
              <a:rPr lang="de-AT" dirty="0"/>
              <a:t>Seit 1989 </a:t>
            </a:r>
            <a:r>
              <a:rPr lang="de-AT" dirty="0" smtClean="0"/>
              <a:t>sind 196 </a:t>
            </a:r>
            <a:r>
              <a:rPr lang="de-AT" dirty="0"/>
              <a:t>Staaten </a:t>
            </a:r>
            <a:r>
              <a:rPr lang="de-AT" dirty="0" smtClean="0"/>
              <a:t>beigetreten; Österreich z.B.  1992</a:t>
            </a:r>
          </a:p>
          <a:p>
            <a:pPr>
              <a:buNone/>
            </a:pPr>
            <a:endParaRPr lang="de-AT" dirty="0" smtClean="0"/>
          </a:p>
          <a:p>
            <a:pPr>
              <a:buNone/>
            </a:pPr>
            <a:endParaRPr lang="de-AT" dirty="0" smtClean="0"/>
          </a:p>
          <a:p>
            <a:endParaRPr lang="de-AT" dirty="0"/>
          </a:p>
          <a:p>
            <a:endParaRPr lang="de-AT" dirty="0"/>
          </a:p>
        </p:txBody>
      </p:sp>
    </p:spTree>
    <p:extLst>
      <p:ext uri="{BB962C8B-B14F-4D97-AF65-F5344CB8AC3E}">
        <p14:creationId xmlns="" xmlns:p14="http://schemas.microsoft.com/office/powerpoint/2010/main" val="21034425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hea">
  <a:themeElements>
    <a:clrScheme name="Rhea">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lest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1277</Words>
  <Application>Microsoft Office PowerPoint</Application>
  <PresentationFormat>Bildschirmpräsentation (4:3)</PresentationFormat>
  <Paragraphs>231</Paragraphs>
  <Slides>28</Slides>
  <Notes>14</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28</vt:i4>
      </vt:variant>
    </vt:vector>
  </HeadingPairs>
  <TitlesOfParts>
    <vt:vector size="30" baseType="lpstr">
      <vt:lpstr>Rhea</vt:lpstr>
      <vt:lpstr>Clip</vt:lpstr>
      <vt:lpstr>Folie 1</vt:lpstr>
      <vt:lpstr>Das globale ECPAT Netzwerk</vt:lpstr>
      <vt:lpstr>Was tut ECPAT?</vt:lpstr>
      <vt:lpstr>Übersicht</vt:lpstr>
      <vt:lpstr>Teil 1 - Kinderrechte</vt:lpstr>
      <vt:lpstr>Stellung beziehen</vt:lpstr>
      <vt:lpstr>Unser Leitbild</vt:lpstr>
      <vt:lpstr>Welche Kinderrechte kennt ihr noch?</vt:lpstr>
      <vt:lpstr>Kinderrechte sind Menschenrechte</vt:lpstr>
      <vt:lpstr>Kinderrechtskonvention: 10 Grundrechte, 54 Artikel</vt:lpstr>
      <vt:lpstr>Rechtliche Grundlagen Kinderschutz - Österreich </vt:lpstr>
      <vt:lpstr>Formen von Gewalt</vt:lpstr>
      <vt:lpstr>Beispiel: Gewalterfahrungen</vt:lpstr>
      <vt:lpstr>Beispiel Österreich - Gewaltverbot</vt:lpstr>
      <vt:lpstr>Ländervergleich</vt:lpstr>
      <vt:lpstr>Prohibition corporal punishment</vt:lpstr>
      <vt:lpstr>Totalverbot Körperliche Züchtigung (52 Staaten)</vt:lpstr>
      <vt:lpstr>Teil 2 - Handlungsempfehlungen</vt:lpstr>
      <vt:lpstr>Formen von Gewalt</vt:lpstr>
      <vt:lpstr> Beispiel: Signale für (sexualisierte) Gewalt  </vt:lpstr>
      <vt:lpstr>Zu bedenken:</vt:lpstr>
      <vt:lpstr>Was tun bei Verdacht?</vt:lpstr>
      <vt:lpstr>Wie gehe ich vor, wenn ich einen Verdacht habe?</vt:lpstr>
      <vt:lpstr>Folie 24</vt:lpstr>
      <vt:lpstr>Weitere Informationen</vt:lpstr>
      <vt:lpstr>Weitere Informationen</vt:lpstr>
      <vt:lpstr>Videos zu Freiwilligenarbeit im Ausland</vt:lpstr>
      <vt:lpstr>Bildquellen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PraktikantIn</dc:creator>
  <cp:lastModifiedBy>Katrin Karschat</cp:lastModifiedBy>
  <cp:revision>134</cp:revision>
  <dcterms:created xsi:type="dcterms:W3CDTF">2015-12-10T13:42:38Z</dcterms:created>
  <dcterms:modified xsi:type="dcterms:W3CDTF">2018-01-31T13:14:48Z</dcterms:modified>
</cp:coreProperties>
</file>